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9"/>
  </p:notesMasterIdLst>
  <p:handoutMasterIdLst>
    <p:handoutMasterId r:id="rId160"/>
  </p:handoutMasterIdLst>
  <p:sldIdLst>
    <p:sldId id="442" r:id="rId2"/>
    <p:sldId id="441" r:id="rId3"/>
    <p:sldId id="261" r:id="rId4"/>
    <p:sldId id="625" r:id="rId5"/>
    <p:sldId id="554" r:id="rId6"/>
    <p:sldId id="598" r:id="rId7"/>
    <p:sldId id="293" r:id="rId8"/>
    <p:sldId id="396" r:id="rId9"/>
    <p:sldId id="626" r:id="rId10"/>
    <p:sldId id="556" r:id="rId11"/>
    <p:sldId id="557" r:id="rId12"/>
    <p:sldId id="595" r:id="rId13"/>
    <p:sldId id="562" r:id="rId14"/>
    <p:sldId id="627" r:id="rId15"/>
    <p:sldId id="628" r:id="rId16"/>
    <p:sldId id="630" r:id="rId17"/>
    <p:sldId id="629" r:id="rId18"/>
    <p:sldId id="631" r:id="rId19"/>
    <p:sldId id="632" r:id="rId20"/>
    <p:sldId id="633" r:id="rId21"/>
    <p:sldId id="634" r:id="rId22"/>
    <p:sldId id="635" r:id="rId23"/>
    <p:sldId id="636" r:id="rId24"/>
    <p:sldId id="638" r:id="rId25"/>
    <p:sldId id="639" r:id="rId26"/>
    <p:sldId id="640" r:id="rId27"/>
    <p:sldId id="641" r:id="rId28"/>
    <p:sldId id="642" r:id="rId29"/>
    <p:sldId id="643" r:id="rId30"/>
    <p:sldId id="644" r:id="rId31"/>
    <p:sldId id="645" r:id="rId32"/>
    <p:sldId id="646" r:id="rId33"/>
    <p:sldId id="443" r:id="rId34"/>
    <p:sldId id="563" r:id="rId35"/>
    <p:sldId id="564" r:id="rId36"/>
    <p:sldId id="565" r:id="rId37"/>
    <p:sldId id="599" r:id="rId38"/>
    <p:sldId id="566" r:id="rId39"/>
    <p:sldId id="570" r:id="rId40"/>
    <p:sldId id="647" r:id="rId41"/>
    <p:sldId id="648" r:id="rId42"/>
    <p:sldId id="649" r:id="rId43"/>
    <p:sldId id="650" r:id="rId44"/>
    <p:sldId id="651" r:id="rId45"/>
    <p:sldId id="652" r:id="rId46"/>
    <p:sldId id="653" r:id="rId47"/>
    <p:sldId id="655" r:id="rId48"/>
    <p:sldId id="656" r:id="rId49"/>
    <p:sldId id="657" r:id="rId50"/>
    <p:sldId id="658" r:id="rId51"/>
    <p:sldId id="358" r:id="rId52"/>
    <p:sldId id="404" r:id="rId53"/>
    <p:sldId id="571" r:id="rId54"/>
    <p:sldId id="659" r:id="rId55"/>
    <p:sldId id="660" r:id="rId56"/>
    <p:sldId id="661" r:id="rId57"/>
    <p:sldId id="662" r:id="rId58"/>
    <p:sldId id="663" r:id="rId59"/>
    <p:sldId id="664" r:id="rId60"/>
    <p:sldId id="665" r:id="rId61"/>
    <p:sldId id="666" r:id="rId62"/>
    <p:sldId id="667" r:id="rId63"/>
    <p:sldId id="668" r:id="rId64"/>
    <p:sldId id="669" r:id="rId65"/>
    <p:sldId id="579" r:id="rId66"/>
    <p:sldId id="580" r:id="rId67"/>
    <p:sldId id="670" r:id="rId68"/>
    <p:sldId id="671" r:id="rId69"/>
    <p:sldId id="672" r:id="rId70"/>
    <p:sldId id="674" r:id="rId71"/>
    <p:sldId id="675" r:id="rId72"/>
    <p:sldId id="676" r:id="rId73"/>
    <p:sldId id="677" r:id="rId74"/>
    <p:sldId id="678" r:id="rId75"/>
    <p:sldId id="679" r:id="rId76"/>
    <p:sldId id="680" r:id="rId77"/>
    <p:sldId id="681" r:id="rId78"/>
    <p:sldId id="683" r:id="rId79"/>
    <p:sldId id="684" r:id="rId80"/>
    <p:sldId id="682" r:id="rId81"/>
    <p:sldId id="685" r:id="rId82"/>
    <p:sldId id="587" r:id="rId83"/>
    <p:sldId id="588" r:id="rId84"/>
    <p:sldId id="686" r:id="rId85"/>
    <p:sldId id="687" r:id="rId86"/>
    <p:sldId id="688" r:id="rId87"/>
    <p:sldId id="690" r:id="rId88"/>
    <p:sldId id="691" r:id="rId89"/>
    <p:sldId id="689" r:id="rId90"/>
    <p:sldId id="692" r:id="rId91"/>
    <p:sldId id="693" r:id="rId92"/>
    <p:sldId id="694" r:id="rId93"/>
    <p:sldId id="695" r:id="rId94"/>
    <p:sldId id="696" r:id="rId95"/>
    <p:sldId id="697" r:id="rId96"/>
    <p:sldId id="698" r:id="rId97"/>
    <p:sldId id="699" r:id="rId98"/>
    <p:sldId id="700" r:id="rId99"/>
    <p:sldId id="701" r:id="rId100"/>
    <p:sldId id="702" r:id="rId101"/>
    <p:sldId id="703" r:id="rId102"/>
    <p:sldId id="704" r:id="rId103"/>
    <p:sldId id="705" r:id="rId104"/>
    <p:sldId id="706" r:id="rId105"/>
    <p:sldId id="707" r:id="rId106"/>
    <p:sldId id="708" r:id="rId107"/>
    <p:sldId id="709" r:id="rId108"/>
    <p:sldId id="710" r:id="rId109"/>
    <p:sldId id="711" r:id="rId110"/>
    <p:sldId id="712" r:id="rId111"/>
    <p:sldId id="713" r:id="rId112"/>
    <p:sldId id="714" r:id="rId113"/>
    <p:sldId id="716" r:id="rId114"/>
    <p:sldId id="717" r:id="rId115"/>
    <p:sldId id="718" r:id="rId116"/>
    <p:sldId id="719" r:id="rId117"/>
    <p:sldId id="720" r:id="rId118"/>
    <p:sldId id="722" r:id="rId119"/>
    <p:sldId id="724" r:id="rId120"/>
    <p:sldId id="723" r:id="rId121"/>
    <p:sldId id="721" r:id="rId122"/>
    <p:sldId id="725" r:id="rId123"/>
    <p:sldId id="726" r:id="rId124"/>
    <p:sldId id="727" r:id="rId125"/>
    <p:sldId id="728" r:id="rId126"/>
    <p:sldId id="729" r:id="rId127"/>
    <p:sldId id="730" r:id="rId128"/>
    <p:sldId id="731" r:id="rId129"/>
    <p:sldId id="732" r:id="rId130"/>
    <p:sldId id="733" r:id="rId131"/>
    <p:sldId id="382" r:id="rId132"/>
    <p:sldId id="522" r:id="rId133"/>
    <p:sldId id="621" r:id="rId134"/>
    <p:sldId id="622" r:id="rId135"/>
    <p:sldId id="623" r:id="rId136"/>
    <p:sldId id="624" r:id="rId137"/>
    <p:sldId id="734" r:id="rId138"/>
    <p:sldId id="735" r:id="rId139"/>
    <p:sldId id="593" r:id="rId140"/>
    <p:sldId id="736" r:id="rId141"/>
    <p:sldId id="521" r:id="rId142"/>
    <p:sldId id="594" r:id="rId143"/>
    <p:sldId id="737" r:id="rId144"/>
    <p:sldId id="738" r:id="rId145"/>
    <p:sldId id="740" r:id="rId146"/>
    <p:sldId id="741" r:id="rId147"/>
    <p:sldId id="742" r:id="rId148"/>
    <p:sldId id="743" r:id="rId149"/>
    <p:sldId id="745" r:id="rId150"/>
    <p:sldId id="746" r:id="rId151"/>
    <p:sldId id="747" r:id="rId152"/>
    <p:sldId id="753" r:id="rId153"/>
    <p:sldId id="749" r:id="rId154"/>
    <p:sldId id="750" r:id="rId155"/>
    <p:sldId id="751" r:id="rId156"/>
    <p:sldId id="752" r:id="rId157"/>
    <p:sldId id="264" r:id="rId158"/>
  </p:sldIdLst>
  <p:sldSz cx="9144000" cy="6858000" type="screen4x3"/>
  <p:notesSz cx="6805613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C2917C1-480E-44C1-8293-5E9214EFBCFE}">
          <p14:sldIdLst>
            <p14:sldId id="442"/>
            <p14:sldId id="441"/>
            <p14:sldId id="261"/>
            <p14:sldId id="625"/>
            <p14:sldId id="554"/>
            <p14:sldId id="598"/>
            <p14:sldId id="293"/>
            <p14:sldId id="396"/>
            <p14:sldId id="626"/>
            <p14:sldId id="556"/>
            <p14:sldId id="557"/>
            <p14:sldId id="595"/>
            <p14:sldId id="562"/>
            <p14:sldId id="627"/>
            <p14:sldId id="628"/>
            <p14:sldId id="630"/>
            <p14:sldId id="629"/>
            <p14:sldId id="631"/>
            <p14:sldId id="632"/>
            <p14:sldId id="633"/>
            <p14:sldId id="634"/>
            <p14:sldId id="635"/>
            <p14:sldId id="636"/>
            <p14:sldId id="638"/>
            <p14:sldId id="639"/>
            <p14:sldId id="640"/>
            <p14:sldId id="641"/>
            <p14:sldId id="642"/>
            <p14:sldId id="643"/>
            <p14:sldId id="644"/>
            <p14:sldId id="645"/>
            <p14:sldId id="646"/>
            <p14:sldId id="443"/>
            <p14:sldId id="563"/>
            <p14:sldId id="564"/>
            <p14:sldId id="565"/>
            <p14:sldId id="599"/>
            <p14:sldId id="566"/>
            <p14:sldId id="570"/>
            <p14:sldId id="647"/>
            <p14:sldId id="648"/>
            <p14:sldId id="649"/>
            <p14:sldId id="650"/>
            <p14:sldId id="651"/>
            <p14:sldId id="652"/>
            <p14:sldId id="653"/>
            <p14:sldId id="655"/>
            <p14:sldId id="656"/>
            <p14:sldId id="657"/>
            <p14:sldId id="658"/>
            <p14:sldId id="358"/>
            <p14:sldId id="404"/>
            <p14:sldId id="571"/>
            <p14:sldId id="659"/>
            <p14:sldId id="660"/>
            <p14:sldId id="661"/>
            <p14:sldId id="662"/>
            <p14:sldId id="663"/>
            <p14:sldId id="664"/>
            <p14:sldId id="665"/>
            <p14:sldId id="666"/>
            <p14:sldId id="667"/>
            <p14:sldId id="668"/>
            <p14:sldId id="669"/>
            <p14:sldId id="579"/>
            <p14:sldId id="580"/>
            <p14:sldId id="670"/>
            <p14:sldId id="671"/>
            <p14:sldId id="672"/>
            <p14:sldId id="674"/>
            <p14:sldId id="675"/>
            <p14:sldId id="676"/>
            <p14:sldId id="677"/>
            <p14:sldId id="678"/>
            <p14:sldId id="679"/>
            <p14:sldId id="680"/>
            <p14:sldId id="681"/>
            <p14:sldId id="683"/>
            <p14:sldId id="684"/>
            <p14:sldId id="682"/>
            <p14:sldId id="685"/>
            <p14:sldId id="587"/>
            <p14:sldId id="588"/>
            <p14:sldId id="686"/>
            <p14:sldId id="687"/>
            <p14:sldId id="688"/>
            <p14:sldId id="690"/>
            <p14:sldId id="691"/>
            <p14:sldId id="689"/>
            <p14:sldId id="692"/>
            <p14:sldId id="693"/>
            <p14:sldId id="694"/>
            <p14:sldId id="695"/>
            <p14:sldId id="696"/>
            <p14:sldId id="697"/>
            <p14:sldId id="698"/>
            <p14:sldId id="699"/>
            <p14:sldId id="700"/>
            <p14:sldId id="701"/>
            <p14:sldId id="702"/>
            <p14:sldId id="703"/>
            <p14:sldId id="704"/>
            <p14:sldId id="705"/>
            <p14:sldId id="706"/>
            <p14:sldId id="707"/>
            <p14:sldId id="708"/>
            <p14:sldId id="709"/>
            <p14:sldId id="710"/>
            <p14:sldId id="711"/>
            <p14:sldId id="712"/>
            <p14:sldId id="713"/>
            <p14:sldId id="714"/>
            <p14:sldId id="716"/>
            <p14:sldId id="717"/>
            <p14:sldId id="718"/>
            <p14:sldId id="719"/>
            <p14:sldId id="720"/>
            <p14:sldId id="722"/>
            <p14:sldId id="724"/>
            <p14:sldId id="723"/>
            <p14:sldId id="721"/>
            <p14:sldId id="725"/>
            <p14:sldId id="726"/>
            <p14:sldId id="727"/>
            <p14:sldId id="728"/>
            <p14:sldId id="729"/>
            <p14:sldId id="730"/>
            <p14:sldId id="731"/>
            <p14:sldId id="732"/>
            <p14:sldId id="733"/>
            <p14:sldId id="382"/>
            <p14:sldId id="522"/>
            <p14:sldId id="621"/>
            <p14:sldId id="622"/>
            <p14:sldId id="623"/>
            <p14:sldId id="624"/>
            <p14:sldId id="734"/>
            <p14:sldId id="735"/>
            <p14:sldId id="593"/>
            <p14:sldId id="736"/>
            <p14:sldId id="521"/>
            <p14:sldId id="594"/>
            <p14:sldId id="737"/>
            <p14:sldId id="738"/>
            <p14:sldId id="740"/>
            <p14:sldId id="741"/>
            <p14:sldId id="742"/>
            <p14:sldId id="743"/>
            <p14:sldId id="745"/>
            <p14:sldId id="746"/>
            <p14:sldId id="747"/>
            <p14:sldId id="753"/>
            <p14:sldId id="749"/>
            <p14:sldId id="750"/>
            <p14:sldId id="751"/>
            <p14:sldId id="752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B3D7"/>
    <a:srgbClr val="ED96BB"/>
    <a:srgbClr val="FF9900"/>
    <a:srgbClr val="DDEEF2"/>
    <a:srgbClr val="E6E9EA"/>
    <a:srgbClr val="B1B8BC"/>
    <a:srgbClr val="6287AC"/>
    <a:srgbClr val="92D050"/>
    <a:srgbClr val="92D02E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84" autoAdjust="0"/>
    <p:restoredTop sz="92503" autoAdjust="0"/>
  </p:normalViewPr>
  <p:slideViewPr>
    <p:cSldViewPr>
      <p:cViewPr varScale="1">
        <p:scale>
          <a:sx n="108" d="100"/>
          <a:sy n="108" d="100"/>
        </p:scale>
        <p:origin x="1824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notesMaster" Target="notesMasters/notesMaster1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handoutMaster" Target="handoutMasters/handoutMaster1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viewProps" Target="view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theme" Target="theme/theme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7C3894-2197-4952-ABE6-FFE4D56CDD8F}" type="datetimeFigureOut">
              <a:rPr lang="ko-KR" altLang="en-US" smtClean="0"/>
              <a:t>2021-02-17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372B61-9874-41B1-8C84-594D61D69A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39295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EC948-D694-465A-8669-0F5D6D24824A}" type="datetimeFigureOut">
              <a:rPr lang="ko-KR" altLang="en-US" smtClean="0"/>
              <a:t>2021-02-17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3013"/>
            <a:ext cx="4471987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3537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B6E91B-633F-4E22-98C6-72F4E44428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838568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36390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5251175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7356423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4167853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7645973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8393262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0918448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5085887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582185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1287765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6692395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88675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8437618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7919622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4244577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5321513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9455041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0986563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2119384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3041757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0100239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4227372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15818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7071255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0820826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0001984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3572565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6093522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3161284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060102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155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5121180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4021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64545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35393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68976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20301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71466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86783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3776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58946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1878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99944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13687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02299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19344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79613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82411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58911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02862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019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973624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72449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565984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642278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612210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132637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103153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14945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060215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607568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1950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823015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950905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195567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085961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62835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136629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535494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277205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60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468527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61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886336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62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7853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536300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63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97148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64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238681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65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474877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68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781961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69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305253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70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082196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71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662607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72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784585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73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559748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74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9590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985260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75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562921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76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72982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77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92245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78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754446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79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5842943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80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32204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81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91227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82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350538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84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988945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92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38575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836769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93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1135389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94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235909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95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594652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96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3365429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97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7369243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98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7892506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99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8452294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100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9500712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101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0435044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102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32773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9003609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103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6738675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104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5807600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105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3305702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106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221506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107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3289397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108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7553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109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3348240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8693530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1179050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63238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0954078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0373114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1885999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4304047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0179650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4264552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9862657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454770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8860168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2603891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8246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14"/>
          <p:cNvSpPr>
            <a:spLocks noGrp="1"/>
          </p:cNvSpPr>
          <p:nvPr>
            <p:ph type="body" sz="quarter" idx="11"/>
          </p:nvPr>
        </p:nvSpPr>
        <p:spPr>
          <a:xfrm>
            <a:off x="4644008" y="1398434"/>
            <a:ext cx="3744000" cy="900000"/>
          </a:xfrm>
        </p:spPr>
        <p:txBody>
          <a:bodyPr anchor="ctr">
            <a:noAutofit/>
          </a:bodyPr>
          <a:lstStyle>
            <a:lvl1pPr algn="ctr">
              <a:lnSpc>
                <a:spcPts val="3600"/>
              </a:lnSpc>
              <a:buNone/>
              <a:defRPr sz="3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0" name="제목 5"/>
          <p:cNvSpPr>
            <a:spLocks noGrp="1"/>
          </p:cNvSpPr>
          <p:nvPr>
            <p:ph type="title"/>
          </p:nvPr>
        </p:nvSpPr>
        <p:spPr>
          <a:xfrm>
            <a:off x="4802276" y="2492896"/>
            <a:ext cx="3600000" cy="900000"/>
          </a:xfr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0" indent="0" algn="just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텍스트 개체 틀 11"/>
          <p:cNvSpPr>
            <a:spLocks noGrp="1"/>
          </p:cNvSpPr>
          <p:nvPr>
            <p:ph type="body" sz="quarter" idx="10"/>
          </p:nvPr>
        </p:nvSpPr>
        <p:spPr>
          <a:xfrm>
            <a:off x="4716416" y="4653136"/>
            <a:ext cx="3600000" cy="714381"/>
          </a:xfrm>
        </p:spPr>
        <p:txBody>
          <a:bodyPr anchor="ctr">
            <a:normAutofit/>
          </a:bodyPr>
          <a:lstStyle>
            <a:lvl1pPr algn="r">
              <a:buNone/>
              <a:defRPr sz="20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4" name="텍스트 개체 틀 11"/>
          <p:cNvSpPr>
            <a:spLocks noGrp="1"/>
          </p:cNvSpPr>
          <p:nvPr>
            <p:ph type="body" sz="quarter" idx="12"/>
          </p:nvPr>
        </p:nvSpPr>
        <p:spPr>
          <a:xfrm>
            <a:off x="5220072" y="3501008"/>
            <a:ext cx="3096344" cy="714381"/>
          </a:xfrm>
        </p:spPr>
        <p:txBody>
          <a:bodyPr anchor="ctr">
            <a:noAutofit/>
          </a:bodyPr>
          <a:lstStyle>
            <a:lvl1pPr algn="l">
              <a:buNone/>
              <a:defRPr sz="2200" b="1">
                <a:solidFill>
                  <a:srgbClr val="FF5C01"/>
                </a:solidFill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버튼2.png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5496" y="6173295"/>
            <a:ext cx="569977" cy="6400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2458800" y="-2670"/>
            <a:ext cx="6345196" cy="102058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0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학습 목표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해보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6" y="22"/>
            <a:ext cx="3240000" cy="821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마침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1F970-A8DB-4977-A61F-EB0BC14948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7" r:id="rId6"/>
    <p:sldLayoutId id="2147483658" r:id="rId7"/>
    <p:sldLayoutId id="2147483656" r:id="rId8"/>
  </p:sldLayoutIdLst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6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6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6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6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6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6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6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6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6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6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6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hyperlink" Target="&#53456;&#44396;&#54876;&#46041;/113page.pptx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gif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3" Type="http://schemas.openxmlformats.org/officeDocument/2006/relationships/image" Target="../media/image34.png"/><Relationship Id="rId7" Type="http://schemas.openxmlformats.org/officeDocument/2006/relationships/image" Target="../media/image37.emf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emf"/><Relationship Id="rId5" Type="http://schemas.openxmlformats.org/officeDocument/2006/relationships/image" Target="../media/image35.emf"/><Relationship Id="rId4" Type="http://schemas.microsoft.com/office/2007/relationships/hdphoto" Target="../media/hdphoto1.wdp"/><Relationship Id="rId9" Type="http://schemas.openxmlformats.org/officeDocument/2006/relationships/image" Target="../media/image39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6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6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6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6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6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6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6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6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6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6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hyperlink" Target="&#53456;&#44396;&#54876;&#46041;/119-3page.pptx" TargetMode="External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6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hyperlink" Target="&#53456;&#44396;&#54876;&#46041;/119-4page.pptx" TargetMode="External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gi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hyperlink" Target="&#53456;&#44396;&#54876;&#46041;/87page.pptx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hyperlink" Target="&#53456;&#44396;&#54876;&#46041;/89page.pptx" TargetMode="Externa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&#53456;&#44396;&#54876;&#46041;/95page.pptx" TargetMode="Externa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hyperlink" Target="&#53456;&#44396;&#54876;&#46041;/101page.pptx" TargetMode="External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23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84784"/>
            <a:ext cx="7704856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en-US" altLang="ko-KR" sz="3000" b="1" dirty="0">
                <a:solidFill>
                  <a:schemeClr val="tx1"/>
                </a:solidFill>
              </a:rPr>
              <a:t>n</a:t>
            </a:r>
            <a:r>
              <a:rPr lang="ko-KR" altLang="en-US" sz="3000" b="1" dirty="0">
                <a:solidFill>
                  <a:schemeClr val="tx1"/>
                </a:solidFill>
              </a:rPr>
              <a:t>개의 정수</a:t>
            </a:r>
            <a:r>
              <a:rPr lang="en-US" altLang="ko-KR" sz="3000" b="1" dirty="0">
                <a:solidFill>
                  <a:schemeClr val="tx1"/>
                </a:solidFill>
              </a:rPr>
              <a:t>(</a:t>
            </a:r>
            <a:r>
              <a:rPr lang="en-US" altLang="ko-KR" sz="3000" b="1" dirty="0" err="1">
                <a:solidFill>
                  <a:schemeClr val="tx1"/>
                </a:solidFill>
              </a:rPr>
              <a:t>int</a:t>
            </a:r>
            <a:r>
              <a:rPr lang="en-US" altLang="ko-KR" sz="3000" b="1" dirty="0">
                <a:solidFill>
                  <a:schemeClr val="tx1"/>
                </a:solidFill>
              </a:rPr>
              <a:t>)</a:t>
            </a:r>
            <a:r>
              <a:rPr lang="ko-KR" altLang="en-US" sz="3000" b="1" dirty="0">
                <a:solidFill>
                  <a:schemeClr val="tx1"/>
                </a:solidFill>
              </a:rPr>
              <a:t>가 입력되었을 때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입력된 </a:t>
            </a:r>
            <a:r>
              <a:rPr lang="en-US" altLang="ko-KR" sz="3000" b="1" dirty="0">
                <a:solidFill>
                  <a:schemeClr val="tx1"/>
                </a:solidFill>
              </a:rPr>
              <a:t>n</a:t>
            </a:r>
            <a:r>
              <a:rPr lang="ko-KR" altLang="en-US" sz="3000" b="1" dirty="0">
                <a:solidFill>
                  <a:schemeClr val="tx1"/>
                </a:solidFill>
              </a:rPr>
              <a:t>개의 정수를 출력하는 프로그램을 작성해 보자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.(1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=n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=10000)</a:t>
            </a:r>
          </a:p>
          <a:p>
            <a:pPr algn="just">
              <a:buSzPct val="70000"/>
            </a:pPr>
            <a:endParaRPr lang="en-US" altLang="ko-KR" sz="2400" dirty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첫 줄에 정수의 개수 </a:t>
            </a: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이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두 번째 줄에 </a:t>
            </a: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개의 정수가 공백을 두고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개의 정수를 순서대로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                   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10 </a:t>
            </a:r>
            <a:r>
              <a:rPr lang="en-US" altLang="ko-KR" sz="2400" dirty="0" smtClean="0">
                <a:solidFill>
                  <a:schemeClr val="tx1"/>
                </a:solidFill>
              </a:rPr>
              <a:t>                                 4 </a:t>
            </a:r>
            <a:r>
              <a:rPr lang="en-US" altLang="ko-KR" sz="2400" dirty="0">
                <a:solidFill>
                  <a:schemeClr val="tx1"/>
                </a:solidFill>
              </a:rPr>
              <a:t>3 2 5 3 1 4 6 2 3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4 3 2 5 3 1 4 6 2 3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231560" y="833953"/>
            <a:ext cx="33810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정수 </a:t>
            </a:r>
            <a:r>
              <a:rPr lang="en-US" altLang="ko-KR" sz="3000" b="1" dirty="0">
                <a:solidFill>
                  <a:schemeClr val="accent2"/>
                </a:solidFill>
              </a:rPr>
              <a:t>n</a:t>
            </a:r>
            <a:r>
              <a:rPr lang="ko-KR" altLang="en-US" sz="3000" b="1">
                <a:solidFill>
                  <a:schemeClr val="accent2"/>
                </a:solidFill>
              </a:rPr>
              <a:t>개 저장하기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9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100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39121" y="1634661"/>
            <a:ext cx="8047679" cy="4602651"/>
            <a:chOff x="639121" y="1490646"/>
            <a:chExt cx="8047679" cy="4602651"/>
          </a:xfrm>
        </p:grpSpPr>
        <p:sp>
          <p:nvSpPr>
            <p:cNvPr id="17" name="object 23"/>
            <p:cNvSpPr/>
            <p:nvPr/>
          </p:nvSpPr>
          <p:spPr>
            <a:xfrm>
              <a:off x="698512" y="1916833"/>
              <a:ext cx="535443" cy="4176464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33955" y="1914890"/>
              <a:ext cx="7452845" cy="4176464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altLang="ko-KR" sz="2400" dirty="0"/>
                <a:t>#include &lt;</a:t>
              </a:r>
              <a:r>
                <a:rPr lang="en-US" altLang="ko-KR" sz="2400" dirty="0" err="1"/>
                <a:t>stdio.h</a:t>
              </a:r>
              <a:r>
                <a:rPr lang="en-US" altLang="ko-KR" sz="2400" dirty="0"/>
                <a:t>&gt;</a:t>
              </a:r>
            </a:p>
            <a:p>
              <a:r>
                <a:rPr lang="en-US" altLang="ko-KR" sz="2400" dirty="0" err="1"/>
                <a:t>int</a:t>
              </a:r>
              <a:r>
                <a:rPr lang="en-US" altLang="ko-KR" sz="2400" dirty="0"/>
                <a:t> n;</a:t>
              </a:r>
            </a:p>
            <a:p>
              <a:r>
                <a:rPr lang="en-US" altLang="ko-KR" sz="2400" dirty="0"/>
                <a:t>void f(</a:t>
              </a:r>
              <a:r>
                <a:rPr lang="en-US" altLang="ko-KR" sz="2400" dirty="0" err="1"/>
                <a:t>int</a:t>
              </a:r>
              <a:r>
                <a:rPr lang="en-US" altLang="ko-KR" sz="2400" dirty="0"/>
                <a:t> k) //'*'</a:t>
              </a:r>
              <a:r>
                <a:rPr lang="ko-KR" altLang="en-US" sz="2400" dirty="0"/>
                <a:t>을 </a:t>
              </a:r>
              <a:r>
                <a:rPr lang="en-US" altLang="ko-KR" sz="2400" dirty="0"/>
                <a:t>k</a:t>
              </a:r>
              <a:r>
                <a:rPr lang="ko-KR" altLang="en-US" sz="2400" dirty="0"/>
                <a:t>개 출력하고 줄을 바꾸는 함수</a:t>
              </a:r>
            </a:p>
            <a:p>
              <a:r>
                <a:rPr lang="en-US" altLang="ko-KR" sz="2400" dirty="0"/>
                <a:t>{</a:t>
              </a:r>
            </a:p>
            <a:p>
              <a:r>
                <a:rPr lang="en-US" altLang="ko-KR" sz="2400" dirty="0" smtClean="0"/>
                <a:t>    for(</a:t>
              </a:r>
              <a:r>
                <a:rPr lang="en-US" altLang="ko-KR" sz="2400" dirty="0" err="1" smtClean="0"/>
                <a:t>int</a:t>
              </a:r>
              <a:r>
                <a:rPr lang="en-US" altLang="ko-KR" sz="2400" dirty="0" smtClean="0"/>
                <a:t> </a:t>
              </a:r>
              <a:r>
                <a:rPr lang="en-US" altLang="ko-KR" sz="2400" dirty="0" err="1"/>
                <a:t>i</a:t>
              </a:r>
              <a:r>
                <a:rPr lang="en-US" altLang="ko-KR" sz="2400" dirty="0"/>
                <a:t> = 1; </a:t>
              </a:r>
              <a:r>
                <a:rPr lang="en-US" altLang="ko-KR" sz="2400" dirty="0" err="1"/>
                <a:t>i</a:t>
              </a:r>
              <a:r>
                <a:rPr lang="en-US" altLang="ko-KR" sz="2400" dirty="0"/>
                <a:t> &lt;= k; </a:t>
              </a:r>
              <a:r>
                <a:rPr lang="en-US" altLang="ko-KR" sz="2400" dirty="0" err="1"/>
                <a:t>i</a:t>
              </a:r>
              <a:r>
                <a:rPr lang="en-US" altLang="ko-KR" sz="2400" dirty="0"/>
                <a:t> ++)</a:t>
              </a:r>
            </a:p>
            <a:p>
              <a:r>
                <a:rPr lang="en-US" altLang="ko-KR" sz="2400" dirty="0" smtClean="0"/>
                <a:t>    </a:t>
              </a:r>
              <a:r>
                <a:rPr lang="en-US" altLang="ko-KR" sz="2400" dirty="0" err="1" smtClean="0"/>
                <a:t>printf</a:t>
              </a:r>
              <a:r>
                <a:rPr lang="en-US" altLang="ko-KR" sz="2400" dirty="0" smtClean="0"/>
                <a:t>("*");</a:t>
              </a:r>
            </a:p>
            <a:p>
              <a:endParaRPr lang="en-US" altLang="ko-KR" sz="2400" dirty="0"/>
            </a:p>
            <a:p>
              <a:r>
                <a:rPr lang="en-US" altLang="ko-KR" sz="2400" dirty="0" smtClean="0"/>
                <a:t>    </a:t>
              </a:r>
              <a:r>
                <a:rPr lang="en-US" altLang="ko-KR" sz="2400" dirty="0" err="1" smtClean="0"/>
                <a:t>printf</a:t>
              </a:r>
              <a:r>
                <a:rPr lang="en-US" altLang="ko-KR" sz="2400" dirty="0"/>
                <a:t>("\n");</a:t>
              </a:r>
            </a:p>
            <a:p>
              <a:r>
                <a:rPr lang="en-US" altLang="ko-KR" sz="2400" dirty="0" smtClean="0"/>
                <a:t>    return</a:t>
              </a:r>
              <a:r>
                <a:rPr lang="en-US" altLang="ko-KR" sz="2400" dirty="0"/>
                <a:t>; //</a:t>
              </a:r>
              <a:r>
                <a:rPr lang="ko-KR" altLang="en-US" sz="2400" dirty="0"/>
                <a:t>생략 가능</a:t>
              </a:r>
            </a:p>
            <a:p>
              <a:r>
                <a:rPr lang="en-US" altLang="ko-KR" sz="2400" dirty="0"/>
                <a:t>}</a:t>
              </a:r>
              <a:endParaRPr lang="en-US" sz="2400" dirty="0"/>
            </a:p>
          </p:txBody>
        </p:sp>
        <p:sp>
          <p:nvSpPr>
            <p:cNvPr id="19" name="object 28"/>
            <p:cNvSpPr/>
            <p:nvPr/>
          </p:nvSpPr>
          <p:spPr>
            <a:xfrm>
              <a:off x="639121" y="1490646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31560" y="833953"/>
            <a:ext cx="290335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별 삼각형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 dirty="0">
                <a:solidFill>
                  <a:schemeClr val="accent2"/>
                </a:solidFill>
              </a:rPr>
              <a:t>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03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327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101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98512" y="1693567"/>
            <a:ext cx="7988288" cy="3031577"/>
            <a:chOff x="698512" y="1921688"/>
            <a:chExt cx="7988288" cy="3031577"/>
          </a:xfrm>
        </p:grpSpPr>
        <p:sp>
          <p:nvSpPr>
            <p:cNvPr id="17" name="object 23"/>
            <p:cNvSpPr/>
            <p:nvPr/>
          </p:nvSpPr>
          <p:spPr>
            <a:xfrm>
              <a:off x="698512" y="1921688"/>
              <a:ext cx="535443" cy="3031577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/>
                <a:t>12</a:t>
              </a:r>
            </a:p>
            <a:p>
              <a:pPr algn="ctr"/>
              <a:r>
                <a:rPr lang="en-US" sz="2400" dirty="0"/>
                <a:t>13</a:t>
              </a:r>
            </a:p>
            <a:p>
              <a:pPr algn="ctr"/>
              <a:r>
                <a:rPr lang="en-US" sz="2400" dirty="0"/>
                <a:t>14</a:t>
              </a:r>
            </a:p>
            <a:p>
              <a:pPr algn="ctr"/>
              <a:r>
                <a:rPr lang="en-US" sz="2400" dirty="0"/>
                <a:t>15</a:t>
              </a:r>
            </a:p>
            <a:p>
              <a:pPr algn="ctr"/>
              <a:r>
                <a:rPr lang="en-US" sz="2400" dirty="0"/>
                <a:t>16</a:t>
              </a:r>
            </a:p>
            <a:p>
              <a:pPr algn="ctr"/>
              <a:r>
                <a:rPr lang="en-US" sz="2400" dirty="0"/>
                <a:t>17</a:t>
              </a:r>
            </a:p>
            <a:p>
              <a:pPr algn="ctr"/>
              <a:r>
                <a:rPr lang="en-US" sz="2400" dirty="0"/>
                <a:t>18</a:t>
              </a:r>
            </a:p>
            <a:p>
              <a:pPr algn="ctr"/>
              <a:r>
                <a:rPr lang="en-US" sz="2400" dirty="0" smtClean="0"/>
                <a:t>19</a:t>
              </a:r>
              <a:endParaRPr lang="en-US" sz="2400" dirty="0"/>
            </a:p>
          </p:txBody>
        </p:sp>
        <p:sp>
          <p:nvSpPr>
            <p:cNvPr id="18" name="object 24"/>
            <p:cNvSpPr/>
            <p:nvPr/>
          </p:nvSpPr>
          <p:spPr>
            <a:xfrm>
              <a:off x="1233955" y="1921688"/>
              <a:ext cx="7452845" cy="3031577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nn-NO" sz="2400" spc="-100" dirty="0" smtClean="0"/>
                <a:t>int </a:t>
              </a:r>
              <a:r>
                <a:rPr lang="nn-NO" sz="2400" spc="-100" dirty="0"/>
                <a:t>main( )</a:t>
              </a:r>
            </a:p>
            <a:p>
              <a:r>
                <a:rPr lang="nn-NO" sz="2400" spc="-100" dirty="0"/>
                <a:t>{</a:t>
              </a:r>
            </a:p>
            <a:p>
              <a:r>
                <a:rPr lang="nn-NO" sz="2400" spc="-100" dirty="0" smtClean="0"/>
                <a:t>    scanf</a:t>
              </a:r>
              <a:r>
                <a:rPr lang="nn-NO" sz="2400" spc="-100" dirty="0"/>
                <a:t>("%d", &amp;n</a:t>
              </a:r>
              <a:r>
                <a:rPr lang="nn-NO" sz="2400" spc="-100" dirty="0" smtClean="0"/>
                <a:t>);</a:t>
              </a:r>
            </a:p>
            <a:p>
              <a:endParaRPr lang="nn-NO" sz="2400" spc="-100" dirty="0"/>
            </a:p>
            <a:p>
              <a:r>
                <a:rPr lang="nn-NO" sz="2400" spc="-100" dirty="0" smtClean="0"/>
                <a:t>    for(int </a:t>
              </a:r>
              <a:r>
                <a:rPr lang="nn-NO" sz="2400" spc="-100" dirty="0"/>
                <a:t>i = 1; i &lt;= n; i ++)</a:t>
              </a:r>
            </a:p>
            <a:p>
              <a:r>
                <a:rPr lang="nn-NO" sz="2400" spc="-100" dirty="0" smtClean="0"/>
                <a:t>        f(i</a:t>
              </a:r>
              <a:r>
                <a:rPr lang="nn-NO" sz="2400" spc="-100" dirty="0"/>
                <a:t>);</a:t>
              </a:r>
            </a:p>
            <a:p>
              <a:r>
                <a:rPr lang="nn-NO" sz="2400" spc="-100" dirty="0"/>
                <a:t>}</a:t>
              </a:r>
              <a:endParaRPr lang="en-US" sz="2400" spc="-100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31560" y="833953"/>
            <a:ext cx="290335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별 삼각형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3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03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342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102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1560" y="1647975"/>
            <a:ext cx="8075239" cy="2141067"/>
            <a:chOff x="1094843" y="2469751"/>
            <a:chExt cx="4682938" cy="948341"/>
          </a:xfrm>
        </p:grpSpPr>
        <p:sp>
          <p:nvSpPr>
            <p:cNvPr id="16" name="object 4"/>
            <p:cNvSpPr/>
            <p:nvPr/>
          </p:nvSpPr>
          <p:spPr>
            <a:xfrm>
              <a:off x="1846494" y="2636912"/>
              <a:ext cx="3931287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712838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708912"/>
              <a:ext cx="712838" cy="709180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03~10</a:t>
              </a:r>
            </a:p>
            <a:p>
              <a:pPr algn="ctr"/>
              <a:r>
                <a:rPr lang="en-US" altLang="ko-KR" sz="2400" dirty="0"/>
                <a:t>16~17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846494" y="2708912"/>
              <a:ext cx="3931287" cy="709180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spc="-100" dirty="0"/>
                <a:t>‘*’을 </a:t>
              </a:r>
              <a:r>
                <a:rPr lang="en-US" altLang="ko-KR" sz="2400" spc="-100" dirty="0"/>
                <a:t>k</a:t>
              </a:r>
              <a:r>
                <a:rPr lang="ko-KR" altLang="en-US" sz="2400" spc="-100" dirty="0"/>
                <a:t>번 연속으로 출력하고 줄을 바꾸는 함수 정의</a:t>
              </a:r>
            </a:p>
            <a:p>
              <a:r>
                <a:rPr lang="en-US" altLang="ko-KR" sz="2400" spc="-100" dirty="0"/>
                <a:t>f(1), f(2), f(3), … , f(n)</a:t>
              </a:r>
              <a:r>
                <a:rPr lang="ko-KR" altLang="en-US" sz="2400" spc="-100" dirty="0"/>
                <a:t>를 순차적으로 호출해서 실행</a:t>
              </a:r>
              <a:endParaRPr sz="2400" spc="-100" dirty="0"/>
            </a:p>
          </p:txBody>
        </p:sp>
        <p:sp>
          <p:nvSpPr>
            <p:cNvPr id="21" name="object 13"/>
            <p:cNvSpPr/>
            <p:nvPr/>
          </p:nvSpPr>
          <p:spPr>
            <a:xfrm>
              <a:off x="1094843" y="2469751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611561" y="3933055"/>
            <a:ext cx="8075238" cy="2376264"/>
            <a:chOff x="1060498" y="3903058"/>
            <a:chExt cx="4717549" cy="952433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2"/>
              <a:ext cx="4678450" cy="814589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60498" y="3903058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31560" y="833953"/>
            <a:ext cx="290335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별 삼각형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30" name="그룹 29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31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03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905" y="4588090"/>
            <a:ext cx="745399" cy="156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24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23395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chemeClr val="tx1"/>
                </a:solidFill>
              </a:rPr>
              <a:t>정수 </a:t>
            </a:r>
            <a:r>
              <a:rPr lang="en-US" altLang="ko-KR" sz="3000" b="1" dirty="0">
                <a:solidFill>
                  <a:schemeClr val="tx1"/>
                </a:solidFill>
              </a:rPr>
              <a:t>n</a:t>
            </a:r>
            <a:r>
              <a:rPr lang="ko-KR" altLang="en-US" sz="3000" b="1" dirty="0">
                <a:solidFill>
                  <a:schemeClr val="tx1"/>
                </a:solidFill>
              </a:rPr>
              <a:t>이 입력되었을 때</a:t>
            </a:r>
            <a:r>
              <a:rPr lang="en-US" altLang="ko-KR" sz="3000" b="1" dirty="0">
                <a:solidFill>
                  <a:schemeClr val="tx1"/>
                </a:solidFill>
              </a:rPr>
              <a:t>, 1</a:t>
            </a:r>
            <a:r>
              <a:rPr lang="ko-KR" altLang="en-US" sz="3000" b="1" dirty="0">
                <a:solidFill>
                  <a:schemeClr val="tx1"/>
                </a:solidFill>
              </a:rPr>
              <a:t>부터 </a:t>
            </a:r>
            <a:r>
              <a:rPr lang="en-US" altLang="ko-KR" sz="3000" b="1" dirty="0">
                <a:solidFill>
                  <a:schemeClr val="tx1"/>
                </a:solidFill>
              </a:rPr>
              <a:t>n</a:t>
            </a:r>
            <a:r>
              <a:rPr lang="ko-KR" altLang="en-US" sz="3000" b="1" dirty="0">
                <a:solidFill>
                  <a:schemeClr val="tx1"/>
                </a:solidFill>
              </a:rPr>
              <a:t>까지의 정수 합을 출력하는 프로그램을 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.(</a:t>
            </a:r>
            <a:r>
              <a:rPr lang="ko-KR" altLang="en-US" sz="3000" b="1" dirty="0">
                <a:solidFill>
                  <a:schemeClr val="tx1"/>
                </a:solidFill>
              </a:rPr>
              <a:t>단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, 1~k</a:t>
            </a:r>
            <a:r>
              <a:rPr lang="ko-KR" altLang="en-US" sz="3000" b="1" dirty="0">
                <a:solidFill>
                  <a:schemeClr val="tx1"/>
                </a:solidFill>
              </a:rPr>
              <a:t>까지의 정수 합을 계산해 주는 </a:t>
            </a:r>
            <a:r>
              <a:rPr lang="en-US" altLang="ko-KR" sz="3000" b="1" dirty="0">
                <a:solidFill>
                  <a:schemeClr val="tx1"/>
                </a:solidFill>
              </a:rPr>
              <a:t>f(k) </a:t>
            </a:r>
            <a:r>
              <a:rPr lang="ko-KR" altLang="en-US" sz="3000" b="1" dirty="0">
                <a:solidFill>
                  <a:schemeClr val="tx1"/>
                </a:solidFill>
              </a:rPr>
              <a:t>함수를 사용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1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=n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=100</a:t>
            </a:r>
            <a:r>
              <a:rPr lang="en-US" altLang="ko-KR" sz="3000" b="1" dirty="0">
                <a:solidFill>
                  <a:schemeClr val="tx1"/>
                </a:solidFill>
              </a:rPr>
              <a:t>)</a:t>
            </a:r>
          </a:p>
          <a:p>
            <a:pPr algn="just">
              <a:buSzPct val="70000"/>
            </a:pPr>
            <a:endParaRPr lang="en-US" altLang="ko-KR" sz="2400" b="1" dirty="0" smtClean="0">
              <a:solidFill>
                <a:schemeClr val="accent5"/>
              </a:solidFill>
            </a:endParaRPr>
          </a:p>
          <a:p>
            <a:pPr algn="just">
              <a:buSzPct val="70000"/>
            </a:pP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첫 줄에 정수</a:t>
            </a:r>
            <a:r>
              <a:rPr lang="en-US" altLang="ko-KR" sz="2400" dirty="0">
                <a:solidFill>
                  <a:schemeClr val="tx1"/>
                </a:solidFill>
              </a:rPr>
              <a:t>(n) 1</a:t>
            </a:r>
            <a:r>
              <a:rPr lang="ko-KR" altLang="en-US" sz="2400" dirty="0">
                <a:solidFill>
                  <a:schemeClr val="tx1"/>
                </a:solidFill>
              </a:rPr>
              <a:t>개가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1</a:t>
            </a:r>
            <a:r>
              <a:rPr lang="ko-KR" altLang="en-US" sz="2400" dirty="0">
                <a:solidFill>
                  <a:schemeClr val="tx1"/>
                </a:solidFill>
              </a:rPr>
              <a:t>부터 </a:t>
            </a: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까지의 정수 합을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13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91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103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313739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>
                <a:solidFill>
                  <a:schemeClr val="accent2"/>
                </a:solidFill>
              </a:rPr>
              <a:t>n</a:t>
            </a:r>
            <a:r>
              <a:rPr lang="ko-KR" altLang="en-US" sz="3000" b="1">
                <a:solidFill>
                  <a:schemeClr val="accent2"/>
                </a:solidFill>
              </a:rPr>
              <a:t>까지의 합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04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202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104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39121" y="1634661"/>
            <a:ext cx="8047679" cy="4602651"/>
            <a:chOff x="639121" y="1490646"/>
            <a:chExt cx="8047679" cy="4602651"/>
          </a:xfrm>
        </p:grpSpPr>
        <p:sp>
          <p:nvSpPr>
            <p:cNvPr id="17" name="object 23"/>
            <p:cNvSpPr/>
            <p:nvPr/>
          </p:nvSpPr>
          <p:spPr>
            <a:xfrm>
              <a:off x="698512" y="1916833"/>
              <a:ext cx="535443" cy="4176464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33955" y="1914890"/>
              <a:ext cx="7452845" cy="4176464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altLang="ko-KR" sz="2400" dirty="0"/>
                <a:t>#include &lt;</a:t>
              </a:r>
              <a:r>
                <a:rPr lang="en-US" altLang="ko-KR" sz="2400" dirty="0" err="1"/>
                <a:t>stdio.h</a:t>
              </a:r>
              <a:r>
                <a:rPr lang="en-US" altLang="ko-KR" sz="2400" dirty="0"/>
                <a:t>&gt;</a:t>
              </a:r>
            </a:p>
            <a:p>
              <a:r>
                <a:rPr lang="en-US" altLang="ko-KR" sz="2400" dirty="0" err="1"/>
                <a:t>int</a:t>
              </a:r>
              <a:r>
                <a:rPr lang="en-US" altLang="ko-KR" sz="2400" dirty="0"/>
                <a:t> n;</a:t>
              </a:r>
            </a:p>
            <a:p>
              <a:r>
                <a:rPr lang="en-US" altLang="ko-KR" sz="2400" dirty="0" err="1"/>
                <a:t>int</a:t>
              </a:r>
              <a:r>
                <a:rPr lang="en-US" altLang="ko-KR" sz="2400" dirty="0"/>
                <a:t> f(</a:t>
              </a:r>
              <a:r>
                <a:rPr lang="en-US" altLang="ko-KR" sz="2400" dirty="0" err="1"/>
                <a:t>int</a:t>
              </a:r>
              <a:r>
                <a:rPr lang="en-US" altLang="ko-KR" sz="2400" dirty="0"/>
                <a:t> k) //1~k</a:t>
              </a:r>
              <a:r>
                <a:rPr lang="ko-KR" altLang="en-US" sz="2400" dirty="0"/>
                <a:t>까지의 정수 합을 계산해 주는 함수</a:t>
              </a:r>
            </a:p>
            <a:p>
              <a:r>
                <a:rPr lang="en-US" altLang="ko-KR" sz="2400" dirty="0"/>
                <a:t>{</a:t>
              </a:r>
            </a:p>
            <a:p>
              <a:r>
                <a:rPr lang="en-US" altLang="ko-KR" sz="2400" dirty="0" smtClean="0"/>
                <a:t>    </a:t>
              </a:r>
              <a:r>
                <a:rPr lang="en-US" altLang="ko-KR" sz="2400" dirty="0" err="1" smtClean="0"/>
                <a:t>int</a:t>
              </a:r>
              <a:r>
                <a:rPr lang="en-US" altLang="ko-KR" sz="2400" dirty="0" smtClean="0"/>
                <a:t> </a:t>
              </a:r>
              <a:r>
                <a:rPr lang="en-US" altLang="ko-KR" sz="2400" dirty="0"/>
                <a:t>s = 0;</a:t>
              </a:r>
            </a:p>
            <a:p>
              <a:r>
                <a:rPr lang="en-US" altLang="ko-KR" sz="2400" dirty="0" smtClean="0"/>
                <a:t>    for(</a:t>
              </a:r>
              <a:r>
                <a:rPr lang="en-US" altLang="ko-KR" sz="2400" dirty="0" err="1" smtClean="0"/>
                <a:t>int</a:t>
              </a:r>
              <a:r>
                <a:rPr lang="en-US" altLang="ko-KR" sz="2400" dirty="0" smtClean="0"/>
                <a:t> </a:t>
              </a:r>
              <a:r>
                <a:rPr lang="en-US" altLang="ko-KR" sz="2400" dirty="0" err="1"/>
                <a:t>i</a:t>
              </a:r>
              <a:r>
                <a:rPr lang="en-US" altLang="ko-KR" sz="2400" dirty="0"/>
                <a:t> = 1; </a:t>
              </a:r>
              <a:r>
                <a:rPr lang="en-US" altLang="ko-KR" sz="2400" dirty="0" err="1"/>
                <a:t>i</a:t>
              </a:r>
              <a:r>
                <a:rPr lang="en-US" altLang="ko-KR" sz="2400" dirty="0"/>
                <a:t> &lt;= k; </a:t>
              </a:r>
              <a:r>
                <a:rPr lang="en-US" altLang="ko-KR" sz="2400" dirty="0" err="1"/>
                <a:t>i</a:t>
              </a:r>
              <a:r>
                <a:rPr lang="en-US" altLang="ko-KR" sz="2400" dirty="0"/>
                <a:t> ++)</a:t>
              </a:r>
            </a:p>
            <a:p>
              <a:r>
                <a:rPr lang="en-US" altLang="ko-KR" sz="2400" dirty="0" smtClean="0"/>
                <a:t>        s </a:t>
              </a:r>
              <a:r>
                <a:rPr lang="en-US" altLang="ko-KR" sz="2400" dirty="0"/>
                <a:t>+= </a:t>
              </a:r>
              <a:r>
                <a:rPr lang="en-US" altLang="ko-KR" sz="2400" dirty="0" err="1"/>
                <a:t>i</a:t>
              </a:r>
              <a:r>
                <a:rPr lang="en-US" altLang="ko-KR" sz="2400" dirty="0" smtClean="0"/>
                <a:t>;</a:t>
              </a:r>
            </a:p>
            <a:p>
              <a:endParaRPr lang="en-US" altLang="ko-KR" sz="2400" dirty="0"/>
            </a:p>
            <a:p>
              <a:r>
                <a:rPr lang="en-US" altLang="ko-KR" sz="2400" dirty="0" smtClean="0"/>
                <a:t>    return </a:t>
              </a:r>
              <a:r>
                <a:rPr lang="en-US" altLang="ko-KR" sz="2400" dirty="0"/>
                <a:t>s;</a:t>
              </a:r>
            </a:p>
            <a:p>
              <a:r>
                <a:rPr lang="en-US" altLang="ko-KR" sz="2400" dirty="0"/>
                <a:t>}</a:t>
              </a:r>
              <a:endParaRPr lang="en-US" sz="2400" dirty="0"/>
            </a:p>
          </p:txBody>
        </p:sp>
        <p:sp>
          <p:nvSpPr>
            <p:cNvPr id="19" name="object 28"/>
            <p:cNvSpPr/>
            <p:nvPr/>
          </p:nvSpPr>
          <p:spPr>
            <a:xfrm>
              <a:off x="639121" y="1490646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31560" y="833953"/>
            <a:ext cx="313739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>
                <a:solidFill>
                  <a:schemeClr val="accent2"/>
                </a:solidFill>
              </a:rPr>
              <a:t>n</a:t>
            </a:r>
            <a:r>
              <a:rPr lang="ko-KR" altLang="en-US" sz="3000" b="1">
                <a:solidFill>
                  <a:schemeClr val="accent2"/>
                </a:solidFill>
              </a:rPr>
              <a:t>까지의 합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04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87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105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98512" y="1693567"/>
            <a:ext cx="7988288" cy="2023465"/>
            <a:chOff x="698512" y="1921688"/>
            <a:chExt cx="7988288" cy="2023465"/>
          </a:xfrm>
        </p:grpSpPr>
        <p:sp>
          <p:nvSpPr>
            <p:cNvPr id="17" name="object 23"/>
            <p:cNvSpPr/>
            <p:nvPr/>
          </p:nvSpPr>
          <p:spPr>
            <a:xfrm>
              <a:off x="698512" y="1921688"/>
              <a:ext cx="535443" cy="2023465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/>
                <a:t>12</a:t>
              </a:r>
            </a:p>
            <a:p>
              <a:pPr algn="ctr"/>
              <a:r>
                <a:rPr lang="en-US" sz="2400" dirty="0"/>
                <a:t>13</a:t>
              </a:r>
            </a:p>
            <a:p>
              <a:pPr algn="ctr"/>
              <a:r>
                <a:rPr lang="en-US" sz="2400" dirty="0"/>
                <a:t>14</a:t>
              </a:r>
            </a:p>
            <a:p>
              <a:pPr algn="ctr"/>
              <a:r>
                <a:rPr lang="en-US" sz="2400" dirty="0"/>
                <a:t>15</a:t>
              </a:r>
            </a:p>
            <a:p>
              <a:pPr algn="ctr"/>
              <a:r>
                <a:rPr lang="en-US" sz="2400" dirty="0" smtClean="0"/>
                <a:t>16</a:t>
              </a:r>
              <a:endParaRPr lang="en-US" sz="2400" dirty="0"/>
            </a:p>
          </p:txBody>
        </p:sp>
        <p:sp>
          <p:nvSpPr>
            <p:cNvPr id="18" name="object 24"/>
            <p:cNvSpPr/>
            <p:nvPr/>
          </p:nvSpPr>
          <p:spPr>
            <a:xfrm>
              <a:off x="1233955" y="1921688"/>
              <a:ext cx="7452845" cy="2023465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pt-BR" sz="2400" spc="-100" dirty="0"/>
                <a:t>int main( )</a:t>
              </a:r>
            </a:p>
            <a:p>
              <a:r>
                <a:rPr lang="pt-BR" sz="2400" spc="-100" dirty="0"/>
                <a:t>{</a:t>
              </a:r>
            </a:p>
            <a:p>
              <a:r>
                <a:rPr lang="pt-BR" sz="2400" spc="-100" dirty="0" smtClean="0"/>
                <a:t>    scanf</a:t>
              </a:r>
              <a:r>
                <a:rPr lang="pt-BR" sz="2400" spc="-100" dirty="0"/>
                <a:t>("%d", &amp;n);</a:t>
              </a:r>
            </a:p>
            <a:p>
              <a:r>
                <a:rPr lang="pt-BR" sz="2400" spc="-100" dirty="0" smtClean="0"/>
                <a:t>    printf</a:t>
              </a:r>
              <a:r>
                <a:rPr lang="pt-BR" sz="2400" spc="-100" dirty="0"/>
                <a:t>("%d\n", f(n));</a:t>
              </a:r>
            </a:p>
            <a:p>
              <a:r>
                <a:rPr lang="pt-BR" sz="2400" spc="-100" dirty="0"/>
                <a:t>}</a:t>
              </a:r>
              <a:endParaRPr lang="en-US" sz="2400" spc="-100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31560" y="833953"/>
            <a:ext cx="313739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>
                <a:solidFill>
                  <a:schemeClr val="accent2"/>
                </a:solidFill>
              </a:rPr>
              <a:t>n</a:t>
            </a:r>
            <a:r>
              <a:rPr lang="ko-KR" altLang="en-US" sz="3000" b="1">
                <a:solidFill>
                  <a:schemeClr val="accent2"/>
                </a:solidFill>
              </a:rPr>
              <a:t>까지의 합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1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04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971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106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1560" y="1647975"/>
            <a:ext cx="8075239" cy="1866741"/>
            <a:chOff x="1094843" y="2469751"/>
            <a:chExt cx="4682938" cy="826834"/>
          </a:xfrm>
        </p:grpSpPr>
        <p:sp>
          <p:nvSpPr>
            <p:cNvPr id="16" name="object 4"/>
            <p:cNvSpPr/>
            <p:nvPr/>
          </p:nvSpPr>
          <p:spPr>
            <a:xfrm>
              <a:off x="1846494" y="2636912"/>
              <a:ext cx="3931287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712838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708912"/>
              <a:ext cx="712838" cy="587673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03~10</a:t>
              </a:r>
            </a:p>
            <a:p>
              <a:pPr algn="ctr"/>
              <a:r>
                <a:rPr lang="en-US" altLang="ko-KR" sz="2400" dirty="0"/>
                <a:t>15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846494" y="2708912"/>
              <a:ext cx="3931287" cy="587673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en-US" altLang="ko-KR" sz="2400" spc="-100" dirty="0"/>
                <a:t>1~k</a:t>
              </a:r>
              <a:r>
                <a:rPr lang="ko-KR" altLang="en-US" sz="2400" spc="-100" dirty="0"/>
                <a:t>까지의 정수 합을 계산해 주는 함수 정의</a:t>
              </a:r>
            </a:p>
            <a:p>
              <a:r>
                <a:rPr lang="en-US" altLang="ko-KR" sz="2400" spc="-100" dirty="0"/>
                <a:t>f( ) </a:t>
              </a:r>
              <a:r>
                <a:rPr lang="ko-KR" altLang="en-US" sz="2400" spc="-100" dirty="0"/>
                <a:t>함수에 </a:t>
              </a:r>
              <a:r>
                <a:rPr lang="en-US" altLang="ko-KR" sz="2400" spc="-100" dirty="0"/>
                <a:t>n</a:t>
              </a:r>
              <a:r>
                <a:rPr lang="ko-KR" altLang="en-US" sz="2400" spc="-100" dirty="0"/>
                <a:t>에 저장되어 있는 값을 전달하고 그 결과를 출력</a:t>
              </a:r>
              <a:endParaRPr sz="2400" spc="-100" dirty="0"/>
            </a:p>
          </p:txBody>
        </p:sp>
        <p:sp>
          <p:nvSpPr>
            <p:cNvPr id="21" name="object 13"/>
            <p:cNvSpPr/>
            <p:nvPr/>
          </p:nvSpPr>
          <p:spPr>
            <a:xfrm>
              <a:off x="1094843" y="2469751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611561" y="3933055"/>
            <a:ext cx="8075238" cy="2376264"/>
            <a:chOff x="1060498" y="3903058"/>
            <a:chExt cx="4717549" cy="952433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2"/>
              <a:ext cx="4678450" cy="814589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r>
                <a:rPr lang="en-US" sz="2400" dirty="0" smtClean="0"/>
                <a:t>13</a:t>
              </a:r>
            </a:p>
            <a:p>
              <a:r>
                <a:rPr lang="en-US" sz="2400" dirty="0" smtClean="0"/>
                <a:t>91</a:t>
              </a:r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60498" y="3903058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31560" y="833953"/>
            <a:ext cx="313739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>
                <a:solidFill>
                  <a:schemeClr val="accent2"/>
                </a:solidFill>
              </a:rPr>
              <a:t>n</a:t>
            </a:r>
            <a:r>
              <a:rPr lang="ko-KR" altLang="en-US" sz="3000" b="1">
                <a:solidFill>
                  <a:schemeClr val="accent2"/>
                </a:solidFill>
              </a:rPr>
              <a:t>까지의 합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33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4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04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409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23395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en-US" altLang="ko-KR" sz="2400" b="1" dirty="0">
                <a:solidFill>
                  <a:schemeClr val="tx1"/>
                </a:solidFill>
              </a:rPr>
              <a:t>2</a:t>
            </a:r>
            <a:r>
              <a:rPr lang="ko-KR" altLang="en-US" sz="2400" b="1" dirty="0">
                <a:solidFill>
                  <a:schemeClr val="tx1"/>
                </a:solidFill>
              </a:rPr>
              <a:t>차원 평면상의 실수 </a:t>
            </a:r>
            <a:r>
              <a:rPr lang="ko-KR" altLang="en-US" sz="2400" b="1" dirty="0" err="1">
                <a:solidFill>
                  <a:schemeClr val="tx1"/>
                </a:solidFill>
              </a:rPr>
              <a:t>좌표쌍</a:t>
            </a:r>
            <a:r>
              <a:rPr lang="en-US" altLang="ko-KR" sz="2400" b="1" dirty="0">
                <a:solidFill>
                  <a:schemeClr val="tx1"/>
                </a:solidFill>
              </a:rPr>
              <a:t>(x, y) 2</a:t>
            </a:r>
            <a:r>
              <a:rPr lang="ko-KR" altLang="en-US" sz="2400" b="1" dirty="0">
                <a:solidFill>
                  <a:schemeClr val="tx1"/>
                </a:solidFill>
              </a:rPr>
              <a:t>개가 입력될 때</a:t>
            </a:r>
            <a:r>
              <a:rPr lang="en-US" altLang="ko-KR" sz="2400" b="1" dirty="0">
                <a:solidFill>
                  <a:schemeClr val="tx1"/>
                </a:solidFill>
              </a:rPr>
              <a:t>, </a:t>
            </a:r>
            <a:r>
              <a:rPr lang="ko-KR" altLang="en-US" sz="2400" b="1" dirty="0">
                <a:solidFill>
                  <a:schemeClr val="tx1"/>
                </a:solidFill>
              </a:rPr>
              <a:t>두 점의 중점을 출력하는 </a:t>
            </a:r>
            <a:r>
              <a:rPr lang="ko-KR" altLang="en-US" sz="2400" b="1" dirty="0" smtClean="0">
                <a:solidFill>
                  <a:schemeClr val="tx1"/>
                </a:solidFill>
              </a:rPr>
              <a:t>프로그램을 </a:t>
            </a:r>
            <a:r>
              <a:rPr lang="ko-KR" altLang="en-US" sz="2400" b="1" dirty="0">
                <a:solidFill>
                  <a:schemeClr val="tx1"/>
                </a:solidFill>
              </a:rPr>
              <a:t>작성해 보자</a:t>
            </a:r>
            <a:r>
              <a:rPr lang="en-US" altLang="ko-KR" sz="2400" b="1" dirty="0">
                <a:solidFill>
                  <a:schemeClr val="tx1"/>
                </a:solidFill>
              </a:rPr>
              <a:t>.(</a:t>
            </a:r>
            <a:r>
              <a:rPr lang="ko-KR" altLang="en-US" sz="2400" b="1" dirty="0">
                <a:solidFill>
                  <a:schemeClr val="tx1"/>
                </a:solidFill>
              </a:rPr>
              <a:t>단</a:t>
            </a:r>
            <a:r>
              <a:rPr lang="en-US" altLang="ko-KR" sz="2400" b="1" dirty="0">
                <a:solidFill>
                  <a:schemeClr val="tx1"/>
                </a:solidFill>
              </a:rPr>
              <a:t>, </a:t>
            </a:r>
            <a:r>
              <a:rPr lang="ko-KR" altLang="en-US" sz="2400" b="1" dirty="0">
                <a:solidFill>
                  <a:schemeClr val="tx1"/>
                </a:solidFill>
              </a:rPr>
              <a:t>두 점의 중점을 계산해 주는 </a:t>
            </a:r>
            <a:r>
              <a:rPr lang="en-US" altLang="ko-KR" sz="2400" b="1" dirty="0">
                <a:solidFill>
                  <a:schemeClr val="tx1"/>
                </a:solidFill>
              </a:rPr>
              <a:t>point f(point p, point q) </a:t>
            </a:r>
            <a:r>
              <a:rPr lang="ko-KR" altLang="en-US" sz="2400" b="1" dirty="0">
                <a:solidFill>
                  <a:schemeClr val="tx1"/>
                </a:solidFill>
              </a:rPr>
              <a:t>함수를 사용</a:t>
            </a:r>
            <a:r>
              <a:rPr lang="en-US" altLang="ko-KR" sz="2400" b="1" dirty="0" smtClean="0">
                <a:solidFill>
                  <a:schemeClr val="tx1"/>
                </a:solidFill>
              </a:rPr>
              <a:t>, -1000</a:t>
            </a:r>
            <a:r>
              <a:rPr lang="ko-KR" altLang="en-US" sz="24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2400" b="1" dirty="0" smtClean="0">
                <a:solidFill>
                  <a:schemeClr val="tx1"/>
                </a:solidFill>
              </a:rPr>
              <a:t>=x</a:t>
            </a:r>
            <a:r>
              <a:rPr lang="en-US" altLang="ko-KR" sz="2400" b="1" dirty="0">
                <a:solidFill>
                  <a:schemeClr val="tx1"/>
                </a:solidFill>
              </a:rPr>
              <a:t>, </a:t>
            </a:r>
            <a:r>
              <a:rPr lang="en-US" altLang="ko-KR" sz="2400" b="1" dirty="0" smtClean="0">
                <a:solidFill>
                  <a:schemeClr val="tx1"/>
                </a:solidFill>
              </a:rPr>
              <a:t>y</a:t>
            </a:r>
            <a:r>
              <a:rPr lang="ko-KR" altLang="en-US" sz="24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2400" b="1" dirty="0" smtClean="0">
                <a:solidFill>
                  <a:schemeClr val="tx1"/>
                </a:solidFill>
              </a:rPr>
              <a:t>=100</a:t>
            </a:r>
            <a:r>
              <a:rPr lang="en-US" altLang="ko-KR" sz="2400" b="1" dirty="0">
                <a:solidFill>
                  <a:schemeClr val="tx1"/>
                </a:solidFill>
              </a:rPr>
              <a:t>)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spc="-100" dirty="0">
                <a:solidFill>
                  <a:schemeClr val="tx1"/>
                </a:solidFill>
              </a:rPr>
              <a:t>첫 번째 줄에 한 점의 좌표</a:t>
            </a:r>
            <a:r>
              <a:rPr lang="en-US" altLang="ko-KR" sz="2400" spc="-100" dirty="0">
                <a:solidFill>
                  <a:schemeClr val="tx1"/>
                </a:solidFill>
              </a:rPr>
              <a:t>(x1, y1)</a:t>
            </a:r>
            <a:r>
              <a:rPr lang="ko-KR" altLang="en-US" sz="2400" spc="-100" dirty="0">
                <a:solidFill>
                  <a:schemeClr val="tx1"/>
                </a:solidFill>
              </a:rPr>
              <a:t>가 공백을 두고 입력된다</a:t>
            </a:r>
            <a:r>
              <a:rPr lang="en-US" altLang="ko-KR" sz="2400" spc="-1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ko-KR" altLang="en-US" sz="2400" spc="-100" dirty="0">
                <a:solidFill>
                  <a:schemeClr val="tx1"/>
                </a:solidFill>
              </a:rPr>
              <a:t>두 번째 줄에 다른 점의 좌표</a:t>
            </a:r>
            <a:r>
              <a:rPr lang="en-US" altLang="ko-KR" sz="2400" spc="-100" dirty="0">
                <a:solidFill>
                  <a:schemeClr val="tx1"/>
                </a:solidFill>
              </a:rPr>
              <a:t>(x2, y2)</a:t>
            </a:r>
            <a:r>
              <a:rPr lang="ko-KR" altLang="en-US" sz="2400" spc="-100" dirty="0">
                <a:solidFill>
                  <a:schemeClr val="tx1"/>
                </a:solidFill>
              </a:rPr>
              <a:t>가 공백을 두고 입력된다</a:t>
            </a:r>
            <a:r>
              <a:rPr lang="en-US" altLang="ko-KR" sz="2400" spc="-1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spc="-100" dirty="0">
                <a:solidFill>
                  <a:schemeClr val="accent5"/>
                </a:solidFill>
              </a:rPr>
              <a:t>[ </a:t>
            </a:r>
            <a:r>
              <a:rPr lang="ko-KR" altLang="en-US" sz="2400" b="1" spc="-100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spc="-100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spc="-100" dirty="0">
                <a:solidFill>
                  <a:schemeClr val="tx1"/>
                </a:solidFill>
              </a:rPr>
              <a:t>두 점의 중점 좌표를 소수점 셋째</a:t>
            </a:r>
            <a:r>
              <a:rPr lang="en-US" altLang="ko-KR" sz="2400" spc="-100" dirty="0">
                <a:solidFill>
                  <a:schemeClr val="tx1"/>
                </a:solidFill>
              </a:rPr>
              <a:t>(%.3f) </a:t>
            </a:r>
            <a:r>
              <a:rPr lang="ko-KR" altLang="en-US" sz="2400" spc="-100" dirty="0">
                <a:solidFill>
                  <a:schemeClr val="tx1"/>
                </a:solidFill>
              </a:rPr>
              <a:t>자리까지 출력한다</a:t>
            </a:r>
            <a:r>
              <a:rPr lang="en-US" altLang="ko-KR" sz="2400" spc="-1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3.1 1.4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4.1 1.5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3.600 1.450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107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34227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두 점의 중점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05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318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108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39121" y="1634661"/>
            <a:ext cx="8047679" cy="4602651"/>
            <a:chOff x="639121" y="1490646"/>
            <a:chExt cx="8047679" cy="4602651"/>
          </a:xfrm>
        </p:grpSpPr>
        <p:sp>
          <p:nvSpPr>
            <p:cNvPr id="17" name="object 23"/>
            <p:cNvSpPr/>
            <p:nvPr/>
          </p:nvSpPr>
          <p:spPr>
            <a:xfrm>
              <a:off x="698512" y="1916833"/>
              <a:ext cx="535443" cy="4176464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33955" y="1914890"/>
              <a:ext cx="7452845" cy="4176464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altLang="ko-KR" sz="2400" dirty="0"/>
                <a:t>#include &lt;</a:t>
              </a:r>
              <a:r>
                <a:rPr lang="en-US" altLang="ko-KR" sz="2400" dirty="0" err="1"/>
                <a:t>stdio.h</a:t>
              </a:r>
              <a:r>
                <a:rPr lang="en-US" altLang="ko-KR" sz="2400" dirty="0"/>
                <a:t>&gt;</a:t>
              </a:r>
            </a:p>
            <a:p>
              <a:r>
                <a:rPr lang="en-US" altLang="ko-KR" sz="2400" dirty="0" err="1"/>
                <a:t>struct</a:t>
              </a:r>
              <a:r>
                <a:rPr lang="en-US" altLang="ko-KR" sz="2400" dirty="0"/>
                <a:t> point { float x; float y;}; //</a:t>
              </a:r>
              <a:r>
                <a:rPr lang="ko-KR" altLang="en-US" sz="2400" dirty="0"/>
                <a:t>구조체 정의</a:t>
              </a:r>
            </a:p>
            <a:p>
              <a:r>
                <a:rPr lang="en-US" altLang="ko-KR" sz="2400" dirty="0"/>
                <a:t>point f(point p, point q) //</a:t>
              </a:r>
              <a:r>
                <a:rPr lang="ko-KR" altLang="en-US" sz="2400" dirty="0"/>
                <a:t>중점 리턴 함수 정의</a:t>
              </a:r>
            </a:p>
            <a:p>
              <a:r>
                <a:rPr lang="en-US" altLang="ko-KR" sz="2400" dirty="0"/>
                <a:t>{</a:t>
              </a:r>
            </a:p>
            <a:p>
              <a:r>
                <a:rPr lang="en-US" altLang="ko-KR" sz="2400" dirty="0" smtClean="0"/>
                <a:t>    point </a:t>
              </a:r>
              <a:r>
                <a:rPr lang="en-US" altLang="ko-KR" sz="2400" dirty="0"/>
                <a:t>t;</a:t>
              </a:r>
            </a:p>
            <a:p>
              <a:r>
                <a:rPr lang="en-US" altLang="ko-KR" sz="2400" dirty="0" smtClean="0"/>
                <a:t>    </a:t>
              </a:r>
              <a:r>
                <a:rPr lang="en-US" altLang="ko-KR" sz="2400" dirty="0" err="1" smtClean="0"/>
                <a:t>t.x</a:t>
              </a:r>
              <a:r>
                <a:rPr lang="en-US" altLang="ko-KR" sz="2400" dirty="0" smtClean="0"/>
                <a:t> </a:t>
              </a:r>
              <a:r>
                <a:rPr lang="en-US" altLang="ko-KR" sz="2400" dirty="0"/>
                <a:t>= (</a:t>
              </a:r>
              <a:r>
                <a:rPr lang="en-US" altLang="ko-KR" sz="2400" dirty="0" err="1"/>
                <a:t>p.x+q.x</a:t>
              </a:r>
              <a:r>
                <a:rPr lang="en-US" altLang="ko-KR" sz="2400" dirty="0"/>
                <a:t>) / 2;</a:t>
              </a:r>
            </a:p>
            <a:p>
              <a:r>
                <a:rPr lang="en-US" altLang="ko-KR" sz="2400" dirty="0" smtClean="0"/>
                <a:t>    </a:t>
              </a:r>
              <a:r>
                <a:rPr lang="en-US" altLang="ko-KR" sz="2400" dirty="0" err="1" smtClean="0"/>
                <a:t>t.y</a:t>
              </a:r>
              <a:r>
                <a:rPr lang="en-US" altLang="ko-KR" sz="2400" dirty="0" smtClean="0"/>
                <a:t> </a:t>
              </a:r>
              <a:r>
                <a:rPr lang="en-US" altLang="ko-KR" sz="2400" dirty="0"/>
                <a:t>= (</a:t>
              </a:r>
              <a:r>
                <a:rPr lang="en-US" altLang="ko-KR" sz="2400" dirty="0" err="1"/>
                <a:t>p.y+q.y</a:t>
              </a:r>
              <a:r>
                <a:rPr lang="en-US" altLang="ko-KR" sz="2400" dirty="0"/>
                <a:t>) / 2</a:t>
              </a:r>
              <a:r>
                <a:rPr lang="en-US" altLang="ko-KR" sz="2400" dirty="0" smtClean="0"/>
                <a:t>;</a:t>
              </a:r>
            </a:p>
            <a:p>
              <a:endParaRPr lang="en-US" altLang="ko-KR" sz="2400" dirty="0"/>
            </a:p>
            <a:p>
              <a:r>
                <a:rPr lang="en-US" altLang="ko-KR" sz="2400" dirty="0" smtClean="0"/>
                <a:t>    return </a:t>
              </a:r>
              <a:r>
                <a:rPr lang="en-US" altLang="ko-KR" sz="2400" dirty="0"/>
                <a:t>t;</a:t>
              </a:r>
            </a:p>
            <a:p>
              <a:r>
                <a:rPr lang="en-US" altLang="ko-KR" sz="2400" dirty="0"/>
                <a:t>}</a:t>
              </a:r>
              <a:endParaRPr lang="en-US" sz="2400" dirty="0"/>
            </a:p>
          </p:txBody>
        </p:sp>
        <p:sp>
          <p:nvSpPr>
            <p:cNvPr id="19" name="object 28"/>
            <p:cNvSpPr/>
            <p:nvPr/>
          </p:nvSpPr>
          <p:spPr>
            <a:xfrm>
              <a:off x="639121" y="1490646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31560" y="833953"/>
            <a:ext cx="34227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두 점의 중점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05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3063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109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98512" y="1693567"/>
            <a:ext cx="7988288" cy="3823665"/>
            <a:chOff x="698512" y="1921688"/>
            <a:chExt cx="7988288" cy="3823665"/>
          </a:xfrm>
        </p:grpSpPr>
        <p:sp>
          <p:nvSpPr>
            <p:cNvPr id="17" name="object 23"/>
            <p:cNvSpPr/>
            <p:nvPr/>
          </p:nvSpPr>
          <p:spPr>
            <a:xfrm>
              <a:off x="698512" y="1921688"/>
              <a:ext cx="535443" cy="3823665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/>
                <a:t>12</a:t>
              </a:r>
            </a:p>
            <a:p>
              <a:pPr algn="ctr"/>
              <a:r>
                <a:rPr lang="en-US" sz="2400" dirty="0"/>
                <a:t>13</a:t>
              </a:r>
            </a:p>
            <a:p>
              <a:pPr algn="ctr"/>
              <a:r>
                <a:rPr lang="en-US" sz="2400" dirty="0"/>
                <a:t>14</a:t>
              </a:r>
            </a:p>
            <a:p>
              <a:pPr algn="ctr"/>
              <a:r>
                <a:rPr lang="en-US" sz="2400" dirty="0"/>
                <a:t>15</a:t>
              </a:r>
            </a:p>
            <a:p>
              <a:pPr algn="ctr"/>
              <a:r>
                <a:rPr lang="en-US" sz="2400" dirty="0" smtClean="0"/>
                <a:t>16</a:t>
              </a:r>
            </a:p>
            <a:p>
              <a:pPr algn="ctr"/>
              <a:r>
                <a:rPr lang="en-US" sz="2400" dirty="0"/>
                <a:t>17</a:t>
              </a:r>
            </a:p>
            <a:p>
              <a:pPr algn="ctr"/>
              <a:r>
                <a:rPr lang="en-US" sz="2400" dirty="0"/>
                <a:t>18</a:t>
              </a:r>
            </a:p>
            <a:p>
              <a:pPr algn="ctr"/>
              <a:r>
                <a:rPr lang="en-US" sz="2400" dirty="0"/>
                <a:t>19</a:t>
              </a:r>
            </a:p>
            <a:p>
              <a:pPr algn="ctr"/>
              <a:r>
                <a:rPr lang="en-US" sz="2400" dirty="0"/>
                <a:t>20</a:t>
              </a:r>
            </a:p>
            <a:p>
              <a:pPr algn="ctr"/>
              <a:r>
                <a:rPr lang="en-US" sz="2400" dirty="0"/>
                <a:t>21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33955" y="1921688"/>
              <a:ext cx="7452845" cy="3823665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pt-BR" sz="2400" spc="-100" dirty="0"/>
                <a:t>int main( )</a:t>
              </a:r>
            </a:p>
            <a:p>
              <a:r>
                <a:rPr lang="pt-BR" sz="2400" spc="-100" dirty="0" smtClean="0"/>
                <a:t>{</a:t>
              </a:r>
            </a:p>
            <a:p>
              <a:r>
                <a:rPr lang="pt-BR" sz="2400" spc="-100" dirty="0" smtClean="0"/>
                <a:t>    point </a:t>
              </a:r>
              <a:r>
                <a:rPr lang="pt-BR" sz="2400" spc="-100" dirty="0"/>
                <a:t>a, b, t;</a:t>
              </a:r>
            </a:p>
            <a:p>
              <a:r>
                <a:rPr lang="pt-BR" sz="2400" spc="-100" dirty="0" smtClean="0"/>
                <a:t>    scanf</a:t>
              </a:r>
              <a:r>
                <a:rPr lang="pt-BR" sz="2400" spc="-100" dirty="0"/>
                <a:t>("%f %f", &amp;a.x, &amp;a.y);</a:t>
              </a:r>
            </a:p>
            <a:p>
              <a:r>
                <a:rPr lang="pt-BR" sz="2400" spc="-100" dirty="0" smtClean="0"/>
                <a:t>    scanf</a:t>
              </a:r>
              <a:r>
                <a:rPr lang="pt-BR" sz="2400" spc="-100" dirty="0"/>
                <a:t>("%f %f", &amp;b.x, &amp;b.y</a:t>
              </a:r>
              <a:r>
                <a:rPr lang="pt-BR" sz="2400" spc="-100" dirty="0" smtClean="0"/>
                <a:t>);</a:t>
              </a:r>
            </a:p>
            <a:p>
              <a:endParaRPr lang="pt-BR" sz="2400" spc="-100" dirty="0"/>
            </a:p>
            <a:p>
              <a:r>
                <a:rPr lang="pt-BR" sz="2400" spc="-100" dirty="0" smtClean="0"/>
                <a:t>    t </a:t>
              </a:r>
              <a:r>
                <a:rPr lang="pt-BR" sz="2400" spc="-100" dirty="0"/>
                <a:t>= f(a, b);</a:t>
              </a:r>
            </a:p>
            <a:p>
              <a:endParaRPr lang="pt-BR" sz="2400" spc="-100" dirty="0" smtClean="0"/>
            </a:p>
            <a:p>
              <a:r>
                <a:rPr lang="pt-BR" sz="2400" spc="-100" dirty="0" smtClean="0"/>
                <a:t>    printf</a:t>
              </a:r>
              <a:r>
                <a:rPr lang="pt-BR" sz="2400" spc="-100" dirty="0"/>
                <a:t>("%.3f %.3f\n", t.x, t.y);</a:t>
              </a:r>
            </a:p>
            <a:p>
              <a:r>
                <a:rPr lang="pt-BR" sz="2400" spc="-100" dirty="0"/>
                <a:t>}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31560" y="833953"/>
            <a:ext cx="34227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두 점의 중점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3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05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02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764704"/>
            <a:ext cx="33810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정수 </a:t>
            </a:r>
            <a:r>
              <a:rPr lang="en-US" altLang="ko-KR" sz="3000" b="1" dirty="0">
                <a:solidFill>
                  <a:schemeClr val="accent2"/>
                </a:solidFill>
              </a:rPr>
              <a:t>n</a:t>
            </a:r>
            <a:r>
              <a:rPr lang="ko-KR" altLang="en-US" sz="3000" b="1">
                <a:solidFill>
                  <a:schemeClr val="accent2"/>
                </a:solidFill>
              </a:rPr>
              <a:t>개 저장하기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764704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611560" y="1346116"/>
            <a:ext cx="7993194" cy="5192009"/>
            <a:chOff x="693606" y="1489448"/>
            <a:chExt cx="7993194" cy="5192009"/>
          </a:xfrm>
        </p:grpSpPr>
        <p:sp>
          <p:nvSpPr>
            <p:cNvPr id="16" name="object 23"/>
            <p:cNvSpPr/>
            <p:nvPr/>
          </p:nvSpPr>
          <p:spPr>
            <a:xfrm>
              <a:off x="698512" y="1921688"/>
              <a:ext cx="535443" cy="4759769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>
                <a:lnSpc>
                  <a:spcPts val="2700"/>
                </a:lnSpc>
              </a:pPr>
              <a:r>
                <a:rPr lang="en-US" sz="2400" dirty="0" smtClean="0"/>
                <a:t>01</a:t>
              </a:r>
            </a:p>
            <a:p>
              <a:pPr algn="ctr">
                <a:lnSpc>
                  <a:spcPts val="2700"/>
                </a:lnSpc>
              </a:pPr>
              <a:r>
                <a:rPr lang="en-US" sz="2400" dirty="0" smtClean="0"/>
                <a:t>02</a:t>
              </a:r>
            </a:p>
            <a:p>
              <a:pPr algn="ctr">
                <a:lnSpc>
                  <a:spcPts val="2700"/>
                </a:lnSpc>
              </a:pPr>
              <a:r>
                <a:rPr lang="en-US" sz="2400" dirty="0" smtClean="0"/>
                <a:t>03</a:t>
              </a:r>
            </a:p>
            <a:p>
              <a:pPr algn="ctr">
                <a:lnSpc>
                  <a:spcPts val="2700"/>
                </a:lnSpc>
              </a:pPr>
              <a:r>
                <a:rPr lang="en-US" sz="2400" dirty="0" smtClean="0"/>
                <a:t>04</a:t>
              </a:r>
            </a:p>
            <a:p>
              <a:pPr algn="ctr">
                <a:lnSpc>
                  <a:spcPts val="2700"/>
                </a:lnSpc>
              </a:pPr>
              <a:r>
                <a:rPr lang="en-US" sz="2400" dirty="0" smtClean="0"/>
                <a:t>05</a:t>
              </a:r>
            </a:p>
            <a:p>
              <a:pPr algn="ctr">
                <a:lnSpc>
                  <a:spcPts val="2700"/>
                </a:lnSpc>
              </a:pPr>
              <a:r>
                <a:rPr lang="en-US" sz="2400" dirty="0" smtClean="0"/>
                <a:t>06</a:t>
              </a:r>
            </a:p>
            <a:p>
              <a:pPr algn="ctr">
                <a:lnSpc>
                  <a:spcPts val="2700"/>
                </a:lnSpc>
              </a:pPr>
              <a:r>
                <a:rPr lang="en-US" sz="2400" dirty="0" smtClean="0"/>
                <a:t>07</a:t>
              </a:r>
            </a:p>
            <a:p>
              <a:pPr algn="ctr">
                <a:lnSpc>
                  <a:spcPts val="2700"/>
                </a:lnSpc>
              </a:pPr>
              <a:r>
                <a:rPr lang="en-US" sz="2400" dirty="0" smtClean="0"/>
                <a:t>08</a:t>
              </a:r>
            </a:p>
            <a:p>
              <a:pPr algn="ctr">
                <a:lnSpc>
                  <a:spcPts val="2700"/>
                </a:lnSpc>
              </a:pPr>
              <a:r>
                <a:rPr lang="en-US" sz="2400" dirty="0" smtClean="0"/>
                <a:t>09</a:t>
              </a:r>
            </a:p>
            <a:p>
              <a:pPr algn="ctr">
                <a:lnSpc>
                  <a:spcPts val="2700"/>
                </a:lnSpc>
              </a:pPr>
              <a:r>
                <a:rPr lang="en-US" sz="2400" dirty="0" smtClean="0"/>
                <a:t>10</a:t>
              </a:r>
            </a:p>
            <a:p>
              <a:pPr algn="ctr">
                <a:lnSpc>
                  <a:spcPts val="2700"/>
                </a:lnSpc>
              </a:pPr>
              <a:r>
                <a:rPr lang="en-US" sz="2400" dirty="0" smtClean="0"/>
                <a:t>11</a:t>
              </a:r>
            </a:p>
            <a:p>
              <a:pPr algn="ctr">
                <a:lnSpc>
                  <a:spcPts val="2700"/>
                </a:lnSpc>
              </a:pPr>
              <a:r>
                <a:rPr lang="en-US" sz="2400" dirty="0" smtClean="0"/>
                <a:t>12</a:t>
              </a:r>
            </a:p>
            <a:p>
              <a:pPr algn="ctr">
                <a:lnSpc>
                  <a:spcPts val="2700"/>
                </a:lnSpc>
              </a:pPr>
              <a:r>
                <a:rPr lang="en-US" sz="2400" dirty="0" smtClean="0"/>
                <a:t>13</a:t>
              </a:r>
            </a:p>
            <a:p>
              <a:pPr algn="ctr">
                <a:lnSpc>
                  <a:spcPts val="2700"/>
                </a:lnSpc>
              </a:pPr>
              <a:r>
                <a:rPr lang="en-US" sz="2400" dirty="0" smtClean="0"/>
                <a:t>14</a:t>
              </a:r>
            </a:p>
          </p:txBody>
        </p:sp>
        <p:sp>
          <p:nvSpPr>
            <p:cNvPr id="17" name="object 24"/>
            <p:cNvSpPr/>
            <p:nvPr/>
          </p:nvSpPr>
          <p:spPr>
            <a:xfrm>
              <a:off x="1233955" y="1921688"/>
              <a:ext cx="7452845" cy="4759769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pPr>
                <a:lnSpc>
                  <a:spcPts val="2700"/>
                </a:lnSpc>
              </a:pPr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pPr>
                <a:lnSpc>
                  <a:spcPts val="2700"/>
                </a:lnSpc>
              </a:pPr>
              <a:r>
                <a:rPr lang="en-US" sz="2400" dirty="0" err="1"/>
                <a:t>int</a:t>
              </a:r>
              <a:r>
                <a:rPr lang="en-US" sz="2400" dirty="0"/>
                <a:t> n, d[10001];</a:t>
              </a:r>
            </a:p>
            <a:p>
              <a:pPr>
                <a:lnSpc>
                  <a:spcPts val="2700"/>
                </a:lnSpc>
              </a:pPr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pPr>
                <a:lnSpc>
                  <a:spcPts val="2700"/>
                </a:lnSpc>
              </a:pPr>
              <a:r>
                <a:rPr lang="en-US" sz="2400" dirty="0"/>
                <a:t>{</a:t>
              </a:r>
            </a:p>
            <a:p>
              <a:pPr>
                <a:lnSpc>
                  <a:spcPts val="2700"/>
                </a:lnSpc>
              </a:pPr>
              <a:r>
                <a:rPr lang="en-US" sz="2400" dirty="0" smtClean="0"/>
                <a:t>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("%d", &amp;n</a:t>
              </a:r>
              <a:r>
                <a:rPr lang="en-US" sz="2400" dirty="0" smtClean="0"/>
                <a:t>);</a:t>
              </a:r>
            </a:p>
            <a:p>
              <a:pPr>
                <a:lnSpc>
                  <a:spcPts val="2700"/>
                </a:lnSpc>
              </a:pPr>
              <a:endParaRPr lang="en-US" sz="2400" dirty="0"/>
            </a:p>
            <a:p>
              <a:pPr>
                <a:lnSpc>
                  <a:spcPts val="2700"/>
                </a:lnSpc>
              </a:pPr>
              <a:r>
                <a:rPr lang="en-US" sz="2400" dirty="0" smtClean="0"/>
                <a:t>    for(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 err="1"/>
                <a:t>i</a:t>
              </a:r>
              <a:r>
                <a:rPr lang="en-US" sz="2400" dirty="0"/>
                <a:t> = 1; </a:t>
              </a:r>
              <a:r>
                <a:rPr lang="en-US" sz="2400" dirty="0" err="1"/>
                <a:t>i</a:t>
              </a:r>
              <a:r>
                <a:rPr lang="en-US" sz="2400" dirty="0"/>
                <a:t> &lt; = n; </a:t>
              </a:r>
              <a:r>
                <a:rPr lang="en-US" sz="2400" dirty="0" err="1"/>
                <a:t>i</a:t>
              </a:r>
              <a:r>
                <a:rPr lang="en-US" sz="2400" dirty="0"/>
                <a:t> ++)</a:t>
              </a:r>
            </a:p>
            <a:p>
              <a:pPr>
                <a:lnSpc>
                  <a:spcPts val="2700"/>
                </a:lnSpc>
              </a:pPr>
              <a:r>
                <a:rPr lang="en-US" sz="2400" dirty="0" smtClean="0"/>
                <a:t>    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("%d", &amp;d[</a:t>
              </a:r>
              <a:r>
                <a:rPr lang="en-US" sz="2400" dirty="0" err="1"/>
                <a:t>i</a:t>
              </a:r>
              <a:r>
                <a:rPr lang="en-US" sz="2400" dirty="0" smtClean="0"/>
                <a:t>]);</a:t>
              </a:r>
            </a:p>
            <a:p>
              <a:pPr>
                <a:lnSpc>
                  <a:spcPts val="2700"/>
                </a:lnSpc>
              </a:pPr>
              <a:endParaRPr lang="en-US" sz="2400" dirty="0"/>
            </a:p>
            <a:p>
              <a:pPr>
                <a:lnSpc>
                  <a:spcPts val="2700"/>
                </a:lnSpc>
              </a:pPr>
              <a:r>
                <a:rPr lang="en-US" sz="2400" dirty="0" smtClean="0"/>
                <a:t>    for(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 err="1"/>
                <a:t>i</a:t>
              </a:r>
              <a:r>
                <a:rPr lang="en-US" sz="2400" dirty="0"/>
                <a:t> = 1; </a:t>
              </a:r>
              <a:r>
                <a:rPr lang="en-US" sz="2400" dirty="0" err="1"/>
                <a:t>i</a:t>
              </a:r>
              <a:r>
                <a:rPr lang="en-US" sz="2400" dirty="0"/>
                <a:t> &lt; = n; </a:t>
              </a:r>
              <a:r>
                <a:rPr lang="en-US" sz="2400" dirty="0" err="1"/>
                <a:t>i</a:t>
              </a:r>
              <a:r>
                <a:rPr lang="en-US" sz="2400" dirty="0"/>
                <a:t> ++)</a:t>
              </a:r>
            </a:p>
            <a:p>
              <a:pPr>
                <a:lnSpc>
                  <a:spcPts val="2700"/>
                </a:lnSpc>
              </a:pPr>
              <a:r>
                <a:rPr lang="en-US" sz="2400" dirty="0" smtClean="0"/>
                <a:t>    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 ", d[</a:t>
              </a:r>
              <a:r>
                <a:rPr lang="en-US" sz="2400" dirty="0" err="1"/>
                <a:t>i</a:t>
              </a:r>
              <a:r>
                <a:rPr lang="en-US" sz="2400" dirty="0" smtClean="0"/>
                <a:t>]);</a:t>
              </a:r>
            </a:p>
            <a:p>
              <a:pPr>
                <a:lnSpc>
                  <a:spcPts val="2700"/>
                </a:lnSpc>
              </a:pPr>
              <a:endParaRPr lang="en-US" sz="2400" dirty="0"/>
            </a:p>
            <a:p>
              <a:pPr>
                <a:lnSpc>
                  <a:spcPts val="2700"/>
                </a:lnSpc>
              </a:pPr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("\n");</a:t>
              </a:r>
            </a:p>
            <a:p>
              <a:pPr>
                <a:lnSpc>
                  <a:spcPts val="2700"/>
                </a:lnSpc>
              </a:pPr>
              <a:r>
                <a:rPr lang="en-US" sz="2400" dirty="0"/>
                <a:t>}</a:t>
              </a:r>
            </a:p>
          </p:txBody>
        </p:sp>
        <p:sp>
          <p:nvSpPr>
            <p:cNvPr id="20" name="object 28"/>
            <p:cNvSpPr/>
            <p:nvPr/>
          </p:nvSpPr>
          <p:spPr>
            <a:xfrm>
              <a:off x="693606" y="1489448"/>
              <a:ext cx="1916655" cy="430993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167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110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1560" y="1647975"/>
            <a:ext cx="8075239" cy="2517879"/>
            <a:chOff x="1094843" y="2469751"/>
            <a:chExt cx="4682938" cy="1115242"/>
          </a:xfrm>
        </p:grpSpPr>
        <p:sp>
          <p:nvSpPr>
            <p:cNvPr id="16" name="object 4"/>
            <p:cNvSpPr/>
            <p:nvPr/>
          </p:nvSpPr>
          <p:spPr>
            <a:xfrm>
              <a:off x="1846494" y="2636912"/>
              <a:ext cx="3931287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712838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708912"/>
              <a:ext cx="712838" cy="876081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02</a:t>
              </a:r>
            </a:p>
            <a:p>
              <a:pPr algn="ctr"/>
              <a:r>
                <a:rPr lang="en-US" altLang="ko-KR" sz="2400" dirty="0"/>
                <a:t>03~10</a:t>
              </a:r>
            </a:p>
            <a:p>
              <a:pPr algn="ctr"/>
              <a:endParaRPr lang="en-US" altLang="ko-KR" sz="2400" dirty="0" smtClean="0"/>
            </a:p>
            <a:p>
              <a:pPr algn="ctr"/>
              <a:r>
                <a:rPr lang="en-US" altLang="ko-KR" sz="2400" dirty="0" smtClean="0"/>
                <a:t>18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846494" y="2708912"/>
              <a:ext cx="3931287" cy="876081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dirty="0" err="1"/>
                <a:t>실숫값</a:t>
              </a:r>
              <a:r>
                <a:rPr lang="ko-KR" altLang="en-US" sz="2400" dirty="0"/>
                <a:t> </a:t>
              </a:r>
              <a:r>
                <a:rPr lang="en-US" altLang="ko-KR" sz="2400" dirty="0"/>
                <a:t>2</a:t>
              </a:r>
              <a:r>
                <a:rPr lang="ko-KR" altLang="en-US" sz="2400" dirty="0"/>
                <a:t>개를 저장하는 구조체 정의</a:t>
              </a:r>
            </a:p>
            <a:p>
              <a:r>
                <a:rPr lang="ko-KR" altLang="en-US" sz="2400" dirty="0"/>
                <a:t>구조체로 값을 전달받아 구조체형의 값을 </a:t>
              </a:r>
              <a:r>
                <a:rPr lang="ko-KR" altLang="en-US" sz="2400" dirty="0" err="1"/>
                <a:t>리턴하는</a:t>
              </a:r>
              <a:r>
                <a:rPr lang="ko-KR" altLang="en-US" sz="2400" dirty="0"/>
                <a:t> 함수</a:t>
              </a:r>
            </a:p>
            <a:p>
              <a:r>
                <a:rPr lang="en-US" altLang="ko-KR" sz="2400" dirty="0"/>
                <a:t>f( ) </a:t>
              </a:r>
              <a:r>
                <a:rPr lang="ko-KR" altLang="en-US" sz="2400" dirty="0"/>
                <a:t>함수에 값을 전달하고 그 결과를 구조체 변수에 저장</a:t>
              </a:r>
              <a:endParaRPr sz="2400" dirty="0"/>
            </a:p>
          </p:txBody>
        </p:sp>
        <p:sp>
          <p:nvSpPr>
            <p:cNvPr id="21" name="object 13"/>
            <p:cNvSpPr/>
            <p:nvPr/>
          </p:nvSpPr>
          <p:spPr>
            <a:xfrm>
              <a:off x="1094843" y="2469751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611561" y="4293095"/>
            <a:ext cx="8075238" cy="2063236"/>
            <a:chOff x="1060498" y="3903058"/>
            <a:chExt cx="4717549" cy="826968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2"/>
              <a:ext cx="4678450" cy="689124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60498" y="3903058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31560" y="833953"/>
            <a:ext cx="34227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smtClean="0">
                <a:solidFill>
                  <a:schemeClr val="accent2"/>
                </a:solidFill>
              </a:rPr>
              <a:t>두 점의 중점</a:t>
            </a:r>
            <a:r>
              <a:rPr lang="en-US" altLang="ko-KR" sz="3000" b="1" dirty="0" smtClean="0">
                <a:solidFill>
                  <a:schemeClr val="accent2"/>
                </a:solidFill>
              </a:rPr>
              <a:t>(</a:t>
            </a:r>
            <a:r>
              <a:rPr lang="ko-KR" altLang="en-US" sz="3000" b="1" smtClean="0">
                <a:solidFill>
                  <a:schemeClr val="accent2"/>
                </a:solidFill>
              </a:rPr>
              <a:t>함수</a:t>
            </a:r>
            <a:r>
              <a:rPr lang="en-US" altLang="ko-KR" sz="3000" b="1" dirty="0" smtClean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30" name="그룹 29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31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05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4946914"/>
            <a:ext cx="2464295" cy="126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719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23395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>
              <a:buSzPct val="70000"/>
            </a:pPr>
            <a:r>
              <a:rPr lang="en-US" altLang="ko-KR" sz="3000" b="1" dirty="0">
                <a:solidFill>
                  <a:schemeClr val="tx1"/>
                </a:solidFill>
              </a:rPr>
              <a:t>4</a:t>
            </a:r>
            <a:r>
              <a:rPr lang="ko-KR" altLang="en-US" sz="3000" b="1" dirty="0">
                <a:solidFill>
                  <a:schemeClr val="tx1"/>
                </a:solidFill>
              </a:rPr>
              <a:t>개의 정수</a:t>
            </a:r>
            <a:r>
              <a:rPr lang="en-US" altLang="ko-KR" sz="3000" b="1" dirty="0">
                <a:solidFill>
                  <a:schemeClr val="tx1"/>
                </a:solidFill>
              </a:rPr>
              <a:t>(a, b, c, d)</a:t>
            </a:r>
            <a:r>
              <a:rPr lang="ko-KR" altLang="en-US" sz="3000" b="1" dirty="0">
                <a:solidFill>
                  <a:schemeClr val="tx1"/>
                </a:solidFill>
              </a:rPr>
              <a:t>가 입력될 때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최솟값과 최댓값을 출력하는 프로그램을 작성해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보자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.</a:t>
            </a:r>
          </a:p>
          <a:p>
            <a:pPr>
              <a:buSzPct val="70000"/>
            </a:pPr>
            <a:r>
              <a:rPr lang="en-US" altLang="ko-KR" sz="3000" b="1" dirty="0" smtClean="0">
                <a:solidFill>
                  <a:schemeClr val="tx1"/>
                </a:solidFill>
              </a:rPr>
              <a:t>(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단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,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최솟값 </a:t>
            </a:r>
            <a:r>
              <a:rPr lang="ko-KR" altLang="en-US" sz="3000" b="1" dirty="0">
                <a:solidFill>
                  <a:schemeClr val="tx1"/>
                </a:solidFill>
              </a:rPr>
              <a:t>함수 </a:t>
            </a:r>
            <a:r>
              <a:rPr lang="en-US" altLang="ko-KR" sz="3000" b="1" dirty="0">
                <a:solidFill>
                  <a:schemeClr val="tx1"/>
                </a:solidFill>
              </a:rPr>
              <a:t>f( )</a:t>
            </a:r>
            <a:r>
              <a:rPr lang="ko-KR" altLang="en-US" sz="3000" b="1" dirty="0">
                <a:solidFill>
                  <a:schemeClr val="tx1"/>
                </a:solidFill>
              </a:rPr>
              <a:t>와 최댓값 함수 </a:t>
            </a:r>
            <a:r>
              <a:rPr lang="en-US" altLang="ko-KR" sz="3000" b="1" dirty="0">
                <a:solidFill>
                  <a:schemeClr val="tx1"/>
                </a:solidFill>
              </a:rPr>
              <a:t>g( )</a:t>
            </a:r>
            <a:r>
              <a:rPr lang="ko-KR" altLang="en-US" sz="3000" b="1" dirty="0">
                <a:solidFill>
                  <a:schemeClr val="tx1"/>
                </a:solidFill>
              </a:rPr>
              <a:t>를 사용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, -2147483648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 a</a:t>
            </a:r>
            <a:r>
              <a:rPr lang="en-US" altLang="ko-KR" sz="3000" b="1" dirty="0">
                <a:solidFill>
                  <a:schemeClr val="tx1"/>
                </a:solidFill>
              </a:rPr>
              <a:t>, b, c, 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d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 2147483648</a:t>
            </a:r>
            <a:r>
              <a:rPr lang="en-US" altLang="ko-KR" sz="3000" b="1" dirty="0">
                <a:solidFill>
                  <a:schemeClr val="tx1"/>
                </a:solidFill>
              </a:rPr>
              <a:t>)</a:t>
            </a:r>
          </a:p>
          <a:p>
            <a:pPr algn="just">
              <a:buSzPct val="70000"/>
            </a:pP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 </a:t>
            </a:r>
            <a:endParaRPr lang="en-US" altLang="ko-KR" sz="2400" b="1" dirty="0" smtClean="0">
              <a:solidFill>
                <a:schemeClr val="accent5"/>
              </a:solidFill>
            </a:endParaRPr>
          </a:p>
          <a:p>
            <a:pPr algn="just">
              <a:buSzPct val="70000"/>
            </a:pPr>
            <a:r>
              <a:rPr lang="en-US" altLang="ko-KR" sz="2400" dirty="0" smtClean="0">
                <a:solidFill>
                  <a:schemeClr val="tx1"/>
                </a:solidFill>
              </a:rPr>
              <a:t>4</a:t>
            </a:r>
            <a:r>
              <a:rPr lang="ko-KR" altLang="en-US" sz="2400" dirty="0">
                <a:solidFill>
                  <a:schemeClr val="tx1"/>
                </a:solidFill>
              </a:rPr>
              <a:t>개의 정수가 공백을 두고 한 줄로 입력된다</a:t>
            </a:r>
            <a:r>
              <a:rPr lang="en-US" altLang="ko-KR" sz="2400" dirty="0">
                <a:solidFill>
                  <a:schemeClr val="tx1"/>
                </a:solidFill>
              </a:rPr>
              <a:t>. 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 smtClean="0">
                <a:solidFill>
                  <a:schemeClr val="tx1"/>
                </a:solidFill>
              </a:rPr>
              <a:t>최솟값과 </a:t>
            </a:r>
            <a:r>
              <a:rPr lang="ko-KR" altLang="en-US" sz="2400" dirty="0">
                <a:solidFill>
                  <a:schemeClr val="tx1"/>
                </a:solidFill>
              </a:rPr>
              <a:t>최댓값을 공백을 두고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 </a:t>
            </a:r>
            <a:endParaRPr lang="en-US" altLang="ko-KR" sz="2400" b="1" dirty="0" smtClean="0">
              <a:solidFill>
                <a:schemeClr val="accent5"/>
              </a:solidFill>
            </a:endParaRP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5 -7 -2 3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 smtClean="0">
                <a:solidFill>
                  <a:schemeClr val="tx1"/>
                </a:solidFill>
              </a:rPr>
              <a:t>-</a:t>
            </a:r>
            <a:r>
              <a:rPr lang="en-US" altLang="ko-KR" sz="2400" dirty="0">
                <a:solidFill>
                  <a:schemeClr val="tx1"/>
                </a:solidFill>
              </a:rPr>
              <a:t>7 5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111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231560" y="833953"/>
            <a:ext cx="40575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최솟값과 최댓값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5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06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244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112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39121" y="1634661"/>
            <a:ext cx="8047679" cy="4602651"/>
            <a:chOff x="639121" y="1490646"/>
            <a:chExt cx="8047679" cy="4602651"/>
          </a:xfrm>
        </p:grpSpPr>
        <p:sp>
          <p:nvSpPr>
            <p:cNvPr id="17" name="object 23"/>
            <p:cNvSpPr/>
            <p:nvPr/>
          </p:nvSpPr>
          <p:spPr>
            <a:xfrm>
              <a:off x="698512" y="1916833"/>
              <a:ext cx="535443" cy="4176464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33955" y="1914890"/>
              <a:ext cx="7452845" cy="4176464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altLang="ko-KR" sz="2400" dirty="0"/>
                <a:t>#include &lt;</a:t>
              </a:r>
              <a:r>
                <a:rPr lang="en-US" altLang="ko-KR" sz="2400" dirty="0" err="1"/>
                <a:t>stdio.h</a:t>
              </a:r>
              <a:r>
                <a:rPr lang="en-US" altLang="ko-KR" sz="2400" dirty="0"/>
                <a:t>&gt;</a:t>
              </a:r>
            </a:p>
            <a:p>
              <a:r>
                <a:rPr lang="en-US" altLang="ko-KR" sz="2400" dirty="0" err="1"/>
                <a:t>int</a:t>
              </a:r>
              <a:r>
                <a:rPr lang="en-US" altLang="ko-KR" sz="2400" dirty="0"/>
                <a:t> a, b, c, d</a:t>
              </a:r>
              <a:r>
                <a:rPr lang="en-US" altLang="ko-KR" sz="2400" dirty="0" smtClean="0"/>
                <a:t>;</a:t>
              </a:r>
            </a:p>
            <a:p>
              <a:endParaRPr lang="en-US" altLang="ko-KR" sz="2400" dirty="0"/>
            </a:p>
            <a:p>
              <a:r>
                <a:rPr lang="en-US" altLang="ko-KR" sz="2400" dirty="0" err="1"/>
                <a:t>int</a:t>
              </a:r>
              <a:r>
                <a:rPr lang="en-US" altLang="ko-KR" sz="2400" dirty="0"/>
                <a:t> f(</a:t>
              </a:r>
              <a:r>
                <a:rPr lang="en-US" altLang="ko-KR" sz="2400" dirty="0" err="1"/>
                <a:t>int</a:t>
              </a:r>
              <a:r>
                <a:rPr lang="en-US" altLang="ko-KR" sz="2400" dirty="0"/>
                <a:t> p, </a:t>
              </a:r>
              <a:r>
                <a:rPr lang="en-US" altLang="ko-KR" sz="2400" dirty="0" err="1"/>
                <a:t>int</a:t>
              </a:r>
              <a:r>
                <a:rPr lang="en-US" altLang="ko-KR" sz="2400" dirty="0"/>
                <a:t> q){ return p&lt;</a:t>
              </a:r>
              <a:r>
                <a:rPr lang="en-US" altLang="ko-KR" sz="2400" dirty="0" err="1"/>
                <a:t>q?p:q</a:t>
              </a:r>
              <a:r>
                <a:rPr lang="en-US" altLang="ko-KR" sz="2400" dirty="0"/>
                <a:t>;}</a:t>
              </a:r>
            </a:p>
            <a:p>
              <a:r>
                <a:rPr lang="en-US" altLang="ko-KR" sz="2400" dirty="0" err="1"/>
                <a:t>int</a:t>
              </a:r>
              <a:r>
                <a:rPr lang="en-US" altLang="ko-KR" sz="2400" dirty="0"/>
                <a:t> g(</a:t>
              </a:r>
              <a:r>
                <a:rPr lang="en-US" altLang="ko-KR" sz="2400" dirty="0" err="1"/>
                <a:t>int</a:t>
              </a:r>
              <a:r>
                <a:rPr lang="en-US" altLang="ko-KR" sz="2400" dirty="0"/>
                <a:t> p, </a:t>
              </a:r>
              <a:r>
                <a:rPr lang="en-US" altLang="ko-KR" sz="2400" dirty="0" err="1"/>
                <a:t>int</a:t>
              </a:r>
              <a:r>
                <a:rPr lang="en-US" altLang="ko-KR" sz="2400" dirty="0"/>
                <a:t> q){ return p&gt;</a:t>
              </a:r>
              <a:r>
                <a:rPr lang="en-US" altLang="ko-KR" sz="2400" dirty="0" err="1"/>
                <a:t>q?p:q</a:t>
              </a:r>
              <a:r>
                <a:rPr lang="en-US" altLang="ko-KR" sz="2400" dirty="0" smtClean="0"/>
                <a:t>;}</a:t>
              </a:r>
            </a:p>
            <a:p>
              <a:endParaRPr lang="en-US" sz="2400" dirty="0"/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("%d %d %d %d", &amp;a, &amp;b, &amp;c, &amp;d);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 %d\n", f(f(</a:t>
              </a:r>
              <a:r>
                <a:rPr lang="en-US" sz="2400" dirty="0" err="1"/>
                <a:t>a,b</a:t>
              </a:r>
              <a:r>
                <a:rPr lang="en-US" sz="2400" dirty="0"/>
                <a:t>),f(</a:t>
              </a:r>
              <a:r>
                <a:rPr lang="en-US" sz="2400" dirty="0" err="1"/>
                <a:t>c,d</a:t>
              </a:r>
              <a:r>
                <a:rPr lang="en-US" sz="2400" dirty="0"/>
                <a:t>)), g(g(</a:t>
              </a:r>
              <a:r>
                <a:rPr lang="en-US" sz="2400" dirty="0" err="1"/>
                <a:t>a,b</a:t>
              </a:r>
              <a:r>
                <a:rPr lang="en-US" sz="2400" dirty="0"/>
                <a:t>),g(</a:t>
              </a:r>
              <a:r>
                <a:rPr lang="en-US" sz="2400" dirty="0" err="1"/>
                <a:t>c,d</a:t>
              </a:r>
              <a:r>
                <a:rPr lang="en-US" sz="2400" dirty="0"/>
                <a:t>)));</a:t>
              </a:r>
            </a:p>
            <a:p>
              <a:r>
                <a:rPr lang="en-US" sz="2400" dirty="0"/>
                <a:t>}</a:t>
              </a:r>
            </a:p>
          </p:txBody>
        </p:sp>
        <p:sp>
          <p:nvSpPr>
            <p:cNvPr id="19" name="object 28"/>
            <p:cNvSpPr/>
            <p:nvPr/>
          </p:nvSpPr>
          <p:spPr>
            <a:xfrm>
              <a:off x="639121" y="1490646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31560" y="833953"/>
            <a:ext cx="40575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최솟값과 최댓값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 dirty="0">
                <a:solidFill>
                  <a:schemeClr val="accent2"/>
                </a:solidFill>
              </a:rPr>
              <a:t>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06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605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113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1560" y="1647975"/>
            <a:ext cx="8075239" cy="2517879"/>
            <a:chOff x="1094843" y="2469751"/>
            <a:chExt cx="4682938" cy="1115242"/>
          </a:xfrm>
        </p:grpSpPr>
        <p:sp>
          <p:nvSpPr>
            <p:cNvPr id="16" name="object 4"/>
            <p:cNvSpPr/>
            <p:nvPr/>
          </p:nvSpPr>
          <p:spPr>
            <a:xfrm>
              <a:off x="1846494" y="2636912"/>
              <a:ext cx="3931287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712838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708912"/>
              <a:ext cx="712838" cy="876081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04</a:t>
              </a:r>
            </a:p>
            <a:p>
              <a:pPr algn="ctr"/>
              <a:r>
                <a:rPr lang="en-US" altLang="ko-KR" sz="2400" dirty="0"/>
                <a:t>05</a:t>
              </a:r>
            </a:p>
            <a:p>
              <a:pPr algn="ctr"/>
              <a:r>
                <a:rPr lang="en-US" altLang="ko-KR" sz="2400" dirty="0"/>
                <a:t>10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846494" y="2708912"/>
              <a:ext cx="3931287" cy="876081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dirty="0" err="1"/>
                <a:t>정숫값</a:t>
              </a:r>
              <a:r>
                <a:rPr lang="ko-KR" altLang="en-US" sz="2400" dirty="0"/>
                <a:t> </a:t>
              </a:r>
              <a:r>
                <a:rPr lang="en-US" altLang="ko-KR" sz="2400" dirty="0"/>
                <a:t>2</a:t>
              </a:r>
              <a:r>
                <a:rPr lang="ko-KR" altLang="en-US" sz="2400" dirty="0"/>
                <a:t>개를 받아 작은 값을 </a:t>
              </a:r>
              <a:r>
                <a:rPr lang="ko-KR" altLang="en-US" sz="2400" dirty="0" err="1"/>
                <a:t>리턴하는</a:t>
              </a:r>
              <a:r>
                <a:rPr lang="ko-KR" altLang="en-US" sz="2400" dirty="0"/>
                <a:t> 함수</a:t>
              </a:r>
            </a:p>
            <a:p>
              <a:r>
                <a:rPr lang="ko-KR" altLang="en-US" sz="2400" dirty="0" err="1"/>
                <a:t>정숫값</a:t>
              </a:r>
              <a:r>
                <a:rPr lang="ko-KR" altLang="en-US" sz="2400" dirty="0"/>
                <a:t> </a:t>
              </a:r>
              <a:r>
                <a:rPr lang="en-US" altLang="ko-KR" sz="2400" dirty="0"/>
                <a:t>2</a:t>
              </a:r>
              <a:r>
                <a:rPr lang="ko-KR" altLang="en-US" sz="2400" dirty="0"/>
                <a:t>개를 받아 큰 값을 </a:t>
              </a:r>
              <a:r>
                <a:rPr lang="ko-KR" altLang="en-US" sz="2400" dirty="0" err="1"/>
                <a:t>리턴하는</a:t>
              </a:r>
              <a:r>
                <a:rPr lang="ko-KR" altLang="en-US" sz="2400" dirty="0"/>
                <a:t> 함수</a:t>
              </a:r>
            </a:p>
            <a:p>
              <a:r>
                <a:rPr lang="ko-KR" altLang="en-US" sz="2400" dirty="0"/>
                <a:t>함수를 중첩시켜 최솟값과 최댓값을 계산</a:t>
              </a:r>
              <a:endParaRPr sz="2400" dirty="0"/>
            </a:p>
          </p:txBody>
        </p:sp>
        <p:sp>
          <p:nvSpPr>
            <p:cNvPr id="21" name="object 13"/>
            <p:cNvSpPr/>
            <p:nvPr/>
          </p:nvSpPr>
          <p:spPr>
            <a:xfrm>
              <a:off x="1094843" y="2469751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611561" y="4293095"/>
            <a:ext cx="8075238" cy="2063236"/>
            <a:chOff x="1060498" y="3903058"/>
            <a:chExt cx="4717549" cy="826968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2"/>
              <a:ext cx="4678450" cy="689124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60498" y="3903058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31560" y="833953"/>
            <a:ext cx="40575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최솟값과 최댓값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33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4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06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5026470"/>
            <a:ext cx="2638425" cy="108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64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114</a:t>
            </a:fld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063893" y="2642686"/>
            <a:ext cx="503394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dirty="0" err="1">
                <a:solidFill>
                  <a:srgbClr val="FF0000"/>
                </a:solidFill>
              </a:rPr>
              <a:t>int</a:t>
            </a:r>
            <a:r>
              <a:rPr lang="en-US" altLang="ko-KR" sz="3000" dirty="0">
                <a:solidFill>
                  <a:srgbClr val="FF0000"/>
                </a:solidFill>
              </a:rPr>
              <a:t> sub(</a:t>
            </a:r>
            <a:r>
              <a:rPr lang="en-US" altLang="ko-KR" sz="3000" dirty="0" err="1">
                <a:solidFill>
                  <a:srgbClr val="FF0000"/>
                </a:solidFill>
              </a:rPr>
              <a:t>int</a:t>
            </a:r>
            <a:r>
              <a:rPr lang="en-US" altLang="ko-KR" sz="3000" dirty="0">
                <a:solidFill>
                  <a:srgbClr val="FF0000"/>
                </a:solidFill>
              </a:rPr>
              <a:t> n, </a:t>
            </a:r>
            <a:r>
              <a:rPr lang="en-US" altLang="ko-KR" sz="3000" dirty="0" err="1">
                <a:solidFill>
                  <a:srgbClr val="FF0000"/>
                </a:solidFill>
              </a:rPr>
              <a:t>int</a:t>
            </a:r>
            <a:r>
              <a:rPr lang="en-US" altLang="ko-KR" sz="3000" dirty="0">
                <a:solidFill>
                  <a:srgbClr val="FF0000"/>
                </a:solidFill>
              </a:rPr>
              <a:t> m)</a:t>
            </a:r>
          </a:p>
          <a:p>
            <a:r>
              <a:rPr lang="en-US" altLang="ko-KR" sz="3000" dirty="0">
                <a:solidFill>
                  <a:srgbClr val="FF0000"/>
                </a:solidFill>
              </a:rPr>
              <a:t>{</a:t>
            </a:r>
          </a:p>
          <a:p>
            <a:r>
              <a:rPr lang="en-US" altLang="ko-KR" sz="3000" dirty="0" smtClean="0">
                <a:solidFill>
                  <a:srgbClr val="FF0000"/>
                </a:solidFill>
              </a:rPr>
              <a:t>    if(n </a:t>
            </a:r>
            <a:r>
              <a:rPr lang="en-US" altLang="ko-KR" sz="3000" dirty="0">
                <a:solidFill>
                  <a:srgbClr val="FF0000"/>
                </a:solidFill>
              </a:rPr>
              <a:t>- m &lt; 0) return m-n;</a:t>
            </a:r>
          </a:p>
          <a:p>
            <a:r>
              <a:rPr lang="en-US" altLang="ko-KR" sz="3000" dirty="0" smtClean="0">
                <a:solidFill>
                  <a:srgbClr val="FF0000"/>
                </a:solidFill>
              </a:rPr>
              <a:t>    else </a:t>
            </a:r>
            <a:r>
              <a:rPr lang="en-US" altLang="ko-KR" sz="3000" dirty="0">
                <a:solidFill>
                  <a:srgbClr val="FF0000"/>
                </a:solidFill>
              </a:rPr>
              <a:t>n - m;</a:t>
            </a:r>
          </a:p>
          <a:p>
            <a:r>
              <a:rPr lang="en-US" altLang="ko-KR" sz="3000" dirty="0">
                <a:solidFill>
                  <a:srgbClr val="FF0000"/>
                </a:solidFill>
              </a:rPr>
              <a:t>}</a:t>
            </a:r>
            <a:endParaRPr lang="ko-KR" altLang="en-US" sz="3000" dirty="0">
              <a:solidFill>
                <a:srgbClr val="FF0000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11561" y="1385768"/>
            <a:ext cx="7992887" cy="1256918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3"/>
              </a:buBlip>
            </a:pPr>
            <a:r>
              <a:rPr lang="ko-KR" altLang="en-US" sz="3000" b="1" dirty="0" err="1">
                <a:solidFill>
                  <a:schemeClr val="tx1"/>
                </a:solidFill>
              </a:rPr>
              <a:t>정숫값</a:t>
            </a:r>
            <a:r>
              <a:rPr lang="ko-KR" altLang="en-US" sz="3000" b="1" dirty="0">
                <a:solidFill>
                  <a:schemeClr val="tx1"/>
                </a:solidFill>
              </a:rPr>
              <a:t> </a:t>
            </a:r>
            <a:r>
              <a:rPr lang="en-US" altLang="ko-KR" sz="3000" b="1" dirty="0">
                <a:solidFill>
                  <a:schemeClr val="tx1"/>
                </a:solidFill>
              </a:rPr>
              <a:t>2</a:t>
            </a:r>
            <a:r>
              <a:rPr lang="ko-KR" altLang="en-US" sz="3000" b="1" dirty="0">
                <a:solidFill>
                  <a:schemeClr val="tx1"/>
                </a:solidFill>
              </a:rPr>
              <a:t>개</a:t>
            </a:r>
            <a:r>
              <a:rPr lang="en-US" altLang="ko-KR" sz="3000" b="1" dirty="0">
                <a:solidFill>
                  <a:schemeClr val="tx1"/>
                </a:solidFill>
              </a:rPr>
              <a:t>(n, m)</a:t>
            </a:r>
            <a:r>
              <a:rPr lang="ko-KR" altLang="en-US" sz="3000" b="1" dirty="0">
                <a:solidFill>
                  <a:schemeClr val="tx1"/>
                </a:solidFill>
              </a:rPr>
              <a:t>를 전달받아 </a:t>
            </a:r>
            <a:r>
              <a:rPr lang="en-US" altLang="ko-KR" sz="3000" b="1" dirty="0">
                <a:solidFill>
                  <a:schemeClr val="tx1"/>
                </a:solidFill>
              </a:rPr>
              <a:t>|n - m|</a:t>
            </a:r>
            <a:r>
              <a:rPr lang="ko-KR" altLang="en-US" sz="3000" b="1" dirty="0">
                <a:solidFill>
                  <a:schemeClr val="tx1"/>
                </a:solidFill>
              </a:rPr>
              <a:t>을 계산해 주는 함수를 설계해 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7308304" y="2131110"/>
            <a:ext cx="1230512" cy="526104"/>
            <a:chOff x="6742623" y="1607576"/>
            <a:chExt cx="1456880" cy="627589"/>
          </a:xfrm>
        </p:grpSpPr>
        <p:sp>
          <p:nvSpPr>
            <p:cNvPr id="10" name="모서리가 둥근 직사각형 9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1884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115</a:t>
            </a:fld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963595" y="2653267"/>
            <a:ext cx="598728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dirty="0" err="1">
                <a:solidFill>
                  <a:srgbClr val="FF0000"/>
                </a:solidFill>
              </a:rPr>
              <a:t>int</a:t>
            </a:r>
            <a:r>
              <a:rPr lang="en-US" altLang="ko-KR" sz="3000" dirty="0">
                <a:solidFill>
                  <a:srgbClr val="FF0000"/>
                </a:solidFill>
              </a:rPr>
              <a:t> ceil(float r)</a:t>
            </a:r>
          </a:p>
          <a:p>
            <a:r>
              <a:rPr lang="en-US" altLang="ko-KR" sz="3000" dirty="0">
                <a:solidFill>
                  <a:srgbClr val="FF0000"/>
                </a:solidFill>
              </a:rPr>
              <a:t>{</a:t>
            </a:r>
          </a:p>
          <a:p>
            <a:r>
              <a:rPr lang="en-US" altLang="ko-KR" sz="3000" dirty="0" smtClean="0">
                <a:solidFill>
                  <a:srgbClr val="FF0000"/>
                </a:solidFill>
              </a:rPr>
              <a:t>    if(r-</a:t>
            </a:r>
            <a:r>
              <a:rPr lang="en-US" altLang="ko-KR" sz="3000" dirty="0">
                <a:solidFill>
                  <a:srgbClr val="FF0000"/>
                </a:solidFill>
              </a:rPr>
              <a:t>(</a:t>
            </a:r>
            <a:r>
              <a:rPr lang="en-US" altLang="ko-KR" sz="3000" dirty="0" err="1">
                <a:solidFill>
                  <a:srgbClr val="FF0000"/>
                </a:solidFill>
              </a:rPr>
              <a:t>int</a:t>
            </a:r>
            <a:r>
              <a:rPr lang="en-US" altLang="ko-KR" sz="3000" dirty="0">
                <a:solidFill>
                  <a:srgbClr val="FF0000"/>
                </a:solidFill>
              </a:rPr>
              <a:t>)r &gt; 0) return (</a:t>
            </a:r>
            <a:r>
              <a:rPr lang="en-US" altLang="ko-KR" sz="3000" dirty="0" err="1">
                <a:solidFill>
                  <a:srgbClr val="FF0000"/>
                </a:solidFill>
              </a:rPr>
              <a:t>int</a:t>
            </a:r>
            <a:r>
              <a:rPr lang="en-US" altLang="ko-KR" sz="3000" dirty="0">
                <a:solidFill>
                  <a:srgbClr val="FF0000"/>
                </a:solidFill>
              </a:rPr>
              <a:t>)r + 1;</a:t>
            </a:r>
          </a:p>
          <a:p>
            <a:r>
              <a:rPr lang="en-US" altLang="ko-KR" sz="3000" dirty="0" smtClean="0">
                <a:solidFill>
                  <a:srgbClr val="FF0000"/>
                </a:solidFill>
              </a:rPr>
              <a:t>    else </a:t>
            </a:r>
            <a:r>
              <a:rPr lang="en-US" altLang="ko-KR" sz="3000" dirty="0">
                <a:solidFill>
                  <a:srgbClr val="FF0000"/>
                </a:solidFill>
              </a:rPr>
              <a:t>return (</a:t>
            </a:r>
            <a:r>
              <a:rPr lang="en-US" altLang="ko-KR" sz="3000" dirty="0" err="1">
                <a:solidFill>
                  <a:srgbClr val="FF0000"/>
                </a:solidFill>
              </a:rPr>
              <a:t>int</a:t>
            </a:r>
            <a:r>
              <a:rPr lang="en-US" altLang="ko-KR" sz="3000" dirty="0">
                <a:solidFill>
                  <a:srgbClr val="FF0000"/>
                </a:solidFill>
              </a:rPr>
              <a:t>)r;</a:t>
            </a:r>
          </a:p>
          <a:p>
            <a:r>
              <a:rPr lang="en-US" altLang="ko-KR" sz="3000" dirty="0">
                <a:solidFill>
                  <a:srgbClr val="FF0000"/>
                </a:solidFill>
              </a:rPr>
              <a:t>}</a:t>
            </a:r>
            <a:endParaRPr lang="ko-KR" altLang="en-US" sz="3000" dirty="0">
              <a:solidFill>
                <a:srgbClr val="FF0000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11561" y="1385768"/>
            <a:ext cx="7992887" cy="1256918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3"/>
              </a:buBlip>
            </a:pPr>
            <a:r>
              <a:rPr lang="ko-KR" altLang="en-US" sz="3000" b="1" dirty="0" err="1">
                <a:solidFill>
                  <a:schemeClr val="tx1"/>
                </a:solidFill>
              </a:rPr>
              <a:t>실숫값</a:t>
            </a:r>
            <a:r>
              <a:rPr lang="ko-KR" altLang="en-US" sz="3000" b="1" dirty="0">
                <a:solidFill>
                  <a:schemeClr val="tx1"/>
                </a:solidFill>
              </a:rPr>
              <a:t> </a:t>
            </a:r>
            <a:r>
              <a:rPr lang="en-US" altLang="ko-KR" sz="3000" b="1" dirty="0">
                <a:solidFill>
                  <a:schemeClr val="tx1"/>
                </a:solidFill>
              </a:rPr>
              <a:t>1</a:t>
            </a:r>
            <a:r>
              <a:rPr lang="ko-KR" altLang="en-US" sz="3000" b="1" dirty="0">
                <a:solidFill>
                  <a:schemeClr val="tx1"/>
                </a:solidFill>
              </a:rPr>
              <a:t>개</a:t>
            </a:r>
            <a:r>
              <a:rPr lang="en-US" altLang="ko-KR" sz="3000" b="1" dirty="0">
                <a:solidFill>
                  <a:schemeClr val="tx1"/>
                </a:solidFill>
              </a:rPr>
              <a:t>(r)</a:t>
            </a:r>
            <a:r>
              <a:rPr lang="ko-KR" altLang="en-US" sz="3000" b="1" dirty="0">
                <a:solidFill>
                  <a:schemeClr val="tx1"/>
                </a:solidFill>
              </a:rPr>
              <a:t>를 전달받아 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r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를 </a:t>
            </a:r>
            <a:r>
              <a:rPr lang="ko-KR" altLang="en-US" sz="3000" b="1" dirty="0">
                <a:solidFill>
                  <a:schemeClr val="tx1"/>
                </a:solidFill>
              </a:rPr>
              <a:t>계산해 주는 함수를 설계해 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7308304" y="2116582"/>
            <a:ext cx="1230512" cy="526104"/>
            <a:chOff x="6742623" y="1607576"/>
            <a:chExt cx="1456880" cy="627589"/>
          </a:xfrm>
        </p:grpSpPr>
        <p:sp>
          <p:nvSpPr>
            <p:cNvPr id="10" name="모서리가 둥근 직사각형 9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8669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116</a:t>
            </a:fld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025522" y="2631157"/>
            <a:ext cx="286424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dirty="0" err="1">
                <a:solidFill>
                  <a:srgbClr val="FF0000"/>
                </a:solidFill>
              </a:rPr>
              <a:t>int</a:t>
            </a:r>
            <a:r>
              <a:rPr lang="en-US" altLang="ko-KR" sz="3000" dirty="0">
                <a:solidFill>
                  <a:srgbClr val="FF0000"/>
                </a:solidFill>
              </a:rPr>
              <a:t> floor(float r)</a:t>
            </a:r>
          </a:p>
          <a:p>
            <a:r>
              <a:rPr lang="en-US" altLang="ko-KR" sz="3000" dirty="0">
                <a:solidFill>
                  <a:srgbClr val="FF0000"/>
                </a:solidFill>
              </a:rPr>
              <a:t>{</a:t>
            </a:r>
          </a:p>
          <a:p>
            <a:r>
              <a:rPr lang="en-US" altLang="ko-KR" sz="3000" dirty="0" smtClean="0">
                <a:solidFill>
                  <a:srgbClr val="FF0000"/>
                </a:solidFill>
              </a:rPr>
              <a:t>    return </a:t>
            </a:r>
            <a:r>
              <a:rPr lang="en-US" altLang="ko-KR" sz="3000" dirty="0">
                <a:solidFill>
                  <a:srgbClr val="FF0000"/>
                </a:solidFill>
              </a:rPr>
              <a:t>(</a:t>
            </a:r>
            <a:r>
              <a:rPr lang="en-US" altLang="ko-KR" sz="3000" dirty="0" err="1">
                <a:solidFill>
                  <a:srgbClr val="FF0000"/>
                </a:solidFill>
              </a:rPr>
              <a:t>int</a:t>
            </a:r>
            <a:r>
              <a:rPr lang="en-US" altLang="ko-KR" sz="3000" dirty="0">
                <a:solidFill>
                  <a:srgbClr val="FF0000"/>
                </a:solidFill>
              </a:rPr>
              <a:t>)r;</a:t>
            </a:r>
          </a:p>
          <a:p>
            <a:r>
              <a:rPr lang="en-US" altLang="ko-KR" sz="3000" dirty="0">
                <a:solidFill>
                  <a:srgbClr val="FF0000"/>
                </a:solidFill>
              </a:rPr>
              <a:t>}</a:t>
            </a:r>
            <a:endParaRPr lang="ko-KR" altLang="en-US" sz="3000" dirty="0">
              <a:solidFill>
                <a:srgbClr val="FF0000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11561" y="1385768"/>
            <a:ext cx="7992887" cy="1256918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3"/>
              </a:buBlip>
            </a:pPr>
            <a:r>
              <a:rPr lang="ko-KR" altLang="en-US" sz="3000" b="1" dirty="0" err="1">
                <a:solidFill>
                  <a:schemeClr val="tx1"/>
                </a:solidFill>
              </a:rPr>
              <a:t>실숫값</a:t>
            </a:r>
            <a:r>
              <a:rPr lang="ko-KR" altLang="en-US" sz="3000" b="1" dirty="0">
                <a:solidFill>
                  <a:schemeClr val="tx1"/>
                </a:solidFill>
              </a:rPr>
              <a:t> </a:t>
            </a:r>
            <a:r>
              <a:rPr lang="en-US" altLang="ko-KR" sz="3000" b="1" dirty="0">
                <a:solidFill>
                  <a:schemeClr val="tx1"/>
                </a:solidFill>
              </a:rPr>
              <a:t>1</a:t>
            </a:r>
            <a:r>
              <a:rPr lang="ko-KR" altLang="en-US" sz="3000" b="1" dirty="0">
                <a:solidFill>
                  <a:schemeClr val="tx1"/>
                </a:solidFill>
              </a:rPr>
              <a:t>개</a:t>
            </a:r>
            <a:r>
              <a:rPr lang="en-US" altLang="ko-KR" sz="3000" b="1" dirty="0">
                <a:solidFill>
                  <a:schemeClr val="tx1"/>
                </a:solidFill>
              </a:rPr>
              <a:t>(r)</a:t>
            </a:r>
            <a:r>
              <a:rPr lang="ko-KR" altLang="en-US" sz="3000" b="1" dirty="0">
                <a:solidFill>
                  <a:schemeClr val="tx1"/>
                </a:solidFill>
              </a:rPr>
              <a:t>를 전달받아 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r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를 </a:t>
            </a:r>
            <a:r>
              <a:rPr lang="ko-KR" altLang="en-US" sz="3000" b="1" dirty="0">
                <a:solidFill>
                  <a:schemeClr val="tx1"/>
                </a:solidFill>
              </a:rPr>
              <a:t>계산해 주는 함수를 설계해 보자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.</a:t>
            </a:r>
            <a:endParaRPr lang="en-US" altLang="ko-KR" sz="3000" b="1" dirty="0">
              <a:solidFill>
                <a:schemeClr val="tx1"/>
              </a:solidFill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7346161" y="2131110"/>
            <a:ext cx="1230512" cy="526104"/>
            <a:chOff x="6742623" y="1607576"/>
            <a:chExt cx="1456880" cy="627589"/>
          </a:xfrm>
        </p:grpSpPr>
        <p:sp>
          <p:nvSpPr>
            <p:cNvPr id="10" name="모서리가 둥근 직사각형 9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806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재귀 함수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35564" y="1602201"/>
            <a:ext cx="805123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재귀 함수</a:t>
            </a:r>
            <a:r>
              <a:rPr lang="en-US" altLang="ko-KR" sz="3000" dirty="0">
                <a:latin typeface="+mn-ea"/>
              </a:rPr>
              <a:t>(recursive function)</a:t>
            </a:r>
            <a:r>
              <a:rPr lang="ko-KR" altLang="en-US" sz="3000" dirty="0">
                <a:latin typeface="+mn-ea"/>
              </a:rPr>
              <a:t>는 함수를 정의하는 과정에서 자기 자신을 호출하는 </a:t>
            </a:r>
            <a:r>
              <a:rPr lang="ko-KR" altLang="en-US" sz="3000" dirty="0" smtClean="0">
                <a:latin typeface="+mn-ea"/>
              </a:rPr>
              <a:t>형태의 </a:t>
            </a:r>
            <a:r>
              <a:rPr lang="ko-KR" altLang="en-US" sz="3000" dirty="0">
                <a:latin typeface="+mn-ea"/>
              </a:rPr>
              <a:t>함수이다</a:t>
            </a:r>
            <a:r>
              <a:rPr lang="en-US" altLang="ko-KR" sz="3000" dirty="0">
                <a:latin typeface="+mn-ea"/>
              </a:rPr>
              <a:t>. </a:t>
            </a:r>
            <a:endParaRPr lang="en-US" altLang="ko-KR" sz="3000" dirty="0" smtClean="0">
              <a:latin typeface="+mn-ea"/>
            </a:endParaRP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>
                <a:latin typeface="+mn-ea"/>
              </a:rPr>
              <a:t>재귀 </a:t>
            </a:r>
            <a:r>
              <a:rPr lang="ko-KR" altLang="en-US" sz="3000" dirty="0">
                <a:latin typeface="+mn-ea"/>
              </a:rPr>
              <a:t>함수를 정의할 수 있는 이유는 사용하기 전에 미리 그 </a:t>
            </a:r>
            <a:r>
              <a:rPr lang="ko-KR" altLang="en-US" sz="3000" dirty="0" smtClean="0">
                <a:latin typeface="+mn-ea"/>
              </a:rPr>
              <a:t>내용을 정의한다고 </a:t>
            </a:r>
            <a:r>
              <a:rPr lang="ko-KR" altLang="en-US" sz="3000" dirty="0">
                <a:latin typeface="+mn-ea"/>
              </a:rPr>
              <a:t>컴파일러에 알려 주기 때문에 가능한 것이다</a:t>
            </a:r>
            <a:r>
              <a:rPr lang="en-US" altLang="ko-KR" sz="3000" dirty="0">
                <a:latin typeface="+mn-ea"/>
              </a:rPr>
              <a:t>.</a:t>
            </a: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재귀 함수는 어떤 문제 상황을 보다 작은 같은 형태의 문제 상황으로 </a:t>
            </a:r>
            <a:r>
              <a:rPr lang="ko-KR" altLang="en-US" sz="3000" dirty="0" err="1">
                <a:latin typeface="+mn-ea"/>
              </a:rPr>
              <a:t>재표현할</a:t>
            </a:r>
            <a:r>
              <a:rPr lang="ko-KR" altLang="en-US" sz="3000" dirty="0">
                <a:latin typeface="+mn-ea"/>
              </a:rPr>
              <a:t> 수 </a:t>
            </a:r>
            <a:r>
              <a:rPr lang="ko-KR" altLang="en-US" sz="3000" dirty="0" smtClean="0">
                <a:latin typeface="+mn-ea"/>
              </a:rPr>
              <a:t>있는 경우에 </a:t>
            </a:r>
            <a:r>
              <a:rPr lang="ko-KR" altLang="en-US" sz="3000" dirty="0">
                <a:latin typeface="+mn-ea"/>
              </a:rPr>
              <a:t>함수를 정의하여 효과적으로 문제를 해결할 수 있다</a:t>
            </a:r>
            <a:r>
              <a:rPr lang="en-US" altLang="ko-KR" sz="3000" dirty="0" smtClean="0">
                <a:latin typeface="+mn-ea"/>
              </a:rPr>
              <a:t>.</a:t>
            </a:r>
            <a:endParaRPr lang="en-US" altLang="ko-KR" sz="3000" dirty="0">
              <a:latin typeface="+mn-ea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115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재귀 함수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118</a:t>
            </a:fld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773673"/>
              </p:ext>
            </p:extLst>
          </p:nvPr>
        </p:nvGraphicFramePr>
        <p:xfrm>
          <a:off x="1067273" y="1507570"/>
          <a:ext cx="7465167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67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8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66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1" spc="-100" baseline="0" dirty="0" smtClean="0">
                          <a:solidFill>
                            <a:schemeClr val="tx1"/>
                          </a:solidFill>
                        </a:rPr>
                        <a:t>문제를 쪼개 나가는 형태</a:t>
                      </a:r>
                    </a:p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en-US" altLang="ko-KR" sz="2400" b="1" spc="-100" baseline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2400" b="1" spc="-100" baseline="0" smtClean="0">
                          <a:solidFill>
                            <a:schemeClr val="tx1"/>
                          </a:solidFill>
                        </a:rPr>
                        <a:t>하향식 재귀</a:t>
                      </a:r>
                      <a:r>
                        <a:rPr lang="en-US" altLang="ko-KR" sz="2400" b="1" spc="-10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2400" b="1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1" spc="-100" baseline="0" smtClean="0">
                          <a:solidFill>
                            <a:schemeClr val="tx1"/>
                          </a:solidFill>
                        </a:rPr>
                        <a:t>다음 상태로 키워 가는 형태</a:t>
                      </a:r>
                    </a:p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en-US" altLang="ko-KR" sz="2400" b="1" spc="-100" baseline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2400" b="1" spc="-100" baseline="0" smtClean="0">
                          <a:solidFill>
                            <a:schemeClr val="tx1"/>
                          </a:solidFill>
                        </a:rPr>
                        <a:t>상향식 재귀</a:t>
                      </a:r>
                      <a:r>
                        <a:rPr lang="en-US" altLang="ko-KR" sz="2400" b="1" spc="-10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2400" b="1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0860">
                <a:tc>
                  <a:txBody>
                    <a:bodyPr/>
                    <a:lstStyle/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f(</a:t>
                      </a:r>
                      <a:r>
                        <a:rPr lang="en-US" altLang="ko-KR" sz="2400" b="0" spc="-100" baseline="0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k)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   if(k == 1) return 1;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   return k + f(k - 1);//</a:t>
                      </a:r>
                      <a:r>
                        <a:rPr lang="ko-KR" altLang="en-US" sz="2400" b="0" spc="-100" baseline="0" smtClean="0">
                          <a:solidFill>
                            <a:schemeClr val="tx1"/>
                          </a:solidFill>
                        </a:rPr>
                        <a:t>작게 쪼개기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ko-KR" altLang="en-US" sz="2400" b="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n;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f(</a:t>
                      </a:r>
                      <a:r>
                        <a:rPr lang="en-US" altLang="ko-KR" sz="2400" b="0" spc="-100" baseline="0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k)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   if(k == n) return n;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   return k + f(k + 1);//</a:t>
                      </a:r>
                      <a:r>
                        <a:rPr lang="ko-KR" altLang="en-US" sz="2400" b="0" spc="-100" baseline="0" smtClean="0">
                          <a:solidFill>
                            <a:schemeClr val="tx1"/>
                          </a:solidFill>
                        </a:rPr>
                        <a:t>다음 호출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ko-KR" altLang="en-US" sz="2400" b="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2793838" y="5865501"/>
            <a:ext cx="37593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dirty="0"/>
              <a:t>▲재귀 함수의 </a:t>
            </a:r>
            <a:r>
              <a:rPr lang="en-US" altLang="ko-KR" sz="2400" dirty="0"/>
              <a:t>2</a:t>
            </a:r>
            <a:r>
              <a:rPr lang="ko-KR" altLang="en-US" sz="2400"/>
              <a:t>가지 형태</a:t>
            </a:r>
          </a:p>
        </p:txBody>
      </p:sp>
    </p:spTree>
    <p:extLst>
      <p:ext uri="{BB962C8B-B14F-4D97-AF65-F5344CB8AC3E}">
        <p14:creationId xmlns:p14="http://schemas.microsoft.com/office/powerpoint/2010/main" val="176973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재귀 함수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35564" y="1602201"/>
            <a:ext cx="80512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재귀 함수를 설계하는 첫 번째 단계는 문제 상황 속에 들어 있는 관계를 찾아내고 그 </a:t>
            </a:r>
            <a:r>
              <a:rPr lang="ko-KR" altLang="en-US" sz="3000" dirty="0" smtClean="0">
                <a:latin typeface="+mn-ea"/>
              </a:rPr>
              <a:t>관계를 </a:t>
            </a:r>
            <a:r>
              <a:rPr lang="ko-KR" altLang="en-US" sz="3000" dirty="0">
                <a:latin typeface="+mn-ea"/>
              </a:rPr>
              <a:t>표현하는 것이다</a:t>
            </a:r>
            <a:r>
              <a:rPr lang="en-US" altLang="ko-KR" sz="3000" dirty="0">
                <a:latin typeface="+mn-ea"/>
              </a:rPr>
              <a:t>. </a:t>
            </a:r>
            <a:r>
              <a:rPr lang="ko-KR" altLang="en-US" sz="3000" dirty="0">
                <a:latin typeface="+mn-ea"/>
              </a:rPr>
              <a:t>그러기 위해서는 ‘재귀 함수의 의미’를 명확히 생각해야 한다</a:t>
            </a:r>
            <a:r>
              <a:rPr lang="en-US" altLang="ko-KR" sz="3000" dirty="0">
                <a:latin typeface="+mn-ea"/>
              </a:rPr>
              <a:t>.</a:t>
            </a: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예를 들어 ‘</a:t>
            </a:r>
            <a:r>
              <a:rPr lang="en-US" altLang="ko-KR" sz="3000" dirty="0" smtClean="0">
                <a:latin typeface="+mn-ea"/>
              </a:rPr>
              <a:t>1 ~ k</a:t>
            </a:r>
            <a:r>
              <a:rPr lang="ko-KR" altLang="en-US" sz="3000" dirty="0">
                <a:latin typeface="+mn-ea"/>
              </a:rPr>
              <a:t>까지의 정수 합을 계산하는 함수를 </a:t>
            </a:r>
            <a:r>
              <a:rPr lang="en-US" altLang="ko-KR" sz="3000" dirty="0">
                <a:latin typeface="+mn-ea"/>
              </a:rPr>
              <a:t>f (k)</a:t>
            </a:r>
            <a:r>
              <a:rPr lang="ko-KR" altLang="en-US" sz="3000" dirty="0">
                <a:latin typeface="+mn-ea"/>
              </a:rPr>
              <a:t>라고 한다’면</a:t>
            </a:r>
            <a:r>
              <a:rPr lang="en-US" altLang="ko-KR" sz="3000" dirty="0" smtClean="0">
                <a:latin typeface="+mn-ea"/>
              </a:rPr>
              <a:t>,</a:t>
            </a:r>
            <a:endParaRPr lang="en-US" altLang="ko-KR" sz="3000" dirty="0">
              <a:latin typeface="+mn-ea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119</a:t>
            </a:fld>
            <a:endParaRPr lang="ko-KR" altLang="en-US"/>
          </a:p>
        </p:txBody>
      </p:sp>
      <p:sp>
        <p:nvSpPr>
          <p:cNvPr id="2" name="모서리가 둥근 직사각형 1"/>
          <p:cNvSpPr/>
          <p:nvPr/>
        </p:nvSpPr>
        <p:spPr>
          <a:xfrm>
            <a:off x="1717955" y="4437112"/>
            <a:ext cx="5830267" cy="748509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n-NO" altLang="ko-KR" sz="3000" b="1"/>
              <a:t>f (k) = f (k - 1) + k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635564" y="5229200"/>
            <a:ext cx="80512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‘</a:t>
            </a:r>
            <a:r>
              <a:rPr lang="en-US" altLang="ko-KR" sz="3000" dirty="0" smtClean="0">
                <a:latin typeface="+mn-ea"/>
              </a:rPr>
              <a:t>1 ~ k</a:t>
            </a:r>
            <a:r>
              <a:rPr lang="ko-KR" altLang="en-US" sz="3000" dirty="0">
                <a:latin typeface="+mn-ea"/>
              </a:rPr>
              <a:t>까지의 정수 합은 </a:t>
            </a:r>
            <a:r>
              <a:rPr lang="en-US" altLang="ko-KR" sz="3000" dirty="0" smtClean="0">
                <a:latin typeface="+mn-ea"/>
              </a:rPr>
              <a:t>1 ~ k - 1</a:t>
            </a:r>
            <a:r>
              <a:rPr lang="ko-KR" altLang="en-US" sz="3000" dirty="0">
                <a:latin typeface="+mn-ea"/>
              </a:rPr>
              <a:t>까지의 </a:t>
            </a:r>
            <a:r>
              <a:rPr lang="ko-KR" altLang="en-US" sz="3000" dirty="0" smtClean="0">
                <a:latin typeface="+mn-ea"/>
              </a:rPr>
              <a:t>정수 합에 </a:t>
            </a:r>
            <a:r>
              <a:rPr lang="en-US" altLang="ko-KR" sz="3000" dirty="0">
                <a:latin typeface="+mn-ea"/>
              </a:rPr>
              <a:t>k</a:t>
            </a:r>
            <a:r>
              <a:rPr lang="ko-KR" altLang="en-US" sz="3000" dirty="0">
                <a:latin typeface="+mn-ea"/>
              </a:rPr>
              <a:t>를 더한 것과 같다’는 의미로 해석할 수 </a:t>
            </a:r>
            <a:r>
              <a:rPr lang="ko-KR" altLang="en-US" sz="3000" dirty="0" smtClean="0">
                <a:latin typeface="+mn-ea"/>
              </a:rPr>
              <a:t>있다</a:t>
            </a:r>
            <a:r>
              <a:rPr lang="en-US" altLang="ko-KR" sz="3000" dirty="0" smtClean="0">
                <a:latin typeface="+mn-ea"/>
              </a:rPr>
              <a:t>.</a:t>
            </a:r>
            <a:endParaRPr lang="ko-KR" altLang="en-US" sz="3000" dirty="0">
              <a:latin typeface="+mn-ea"/>
            </a:endParaRP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endParaRPr lang="en-US" altLang="ko-KR" sz="3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9647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33810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정수 </a:t>
            </a:r>
            <a:r>
              <a:rPr lang="en-US" altLang="ko-KR" sz="3000" b="1" dirty="0">
                <a:solidFill>
                  <a:schemeClr val="accent2"/>
                </a:solidFill>
              </a:rPr>
              <a:t>n</a:t>
            </a:r>
            <a:r>
              <a:rPr lang="ko-KR" altLang="en-US" sz="3000" b="1">
                <a:solidFill>
                  <a:schemeClr val="accent2"/>
                </a:solidFill>
              </a:rPr>
              <a:t>개 저장하기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611560" y="1494672"/>
            <a:ext cx="8008312" cy="2158005"/>
            <a:chOff x="1133655" y="2462248"/>
            <a:chExt cx="4644126" cy="955843"/>
          </a:xfrm>
        </p:grpSpPr>
        <p:sp>
          <p:nvSpPr>
            <p:cNvPr id="23" name="object 6"/>
            <p:cNvSpPr/>
            <p:nvPr/>
          </p:nvSpPr>
          <p:spPr>
            <a:xfrm>
              <a:off x="1133656" y="2669539"/>
              <a:ext cx="587563" cy="748552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72000" rIns="0" bIns="0" rtlCol="0"/>
            <a:lstStyle/>
            <a:p>
              <a:pPr algn="ctr"/>
              <a:r>
                <a:rPr lang="en-US" altLang="ko-KR" sz="2400" dirty="0" smtClean="0"/>
                <a:t>02</a:t>
              </a:r>
            </a:p>
            <a:p>
              <a:pPr algn="ctr"/>
              <a:endParaRPr lang="en-US" altLang="ko-KR" sz="2400" dirty="0"/>
            </a:p>
            <a:p>
              <a:pPr algn="ctr"/>
              <a:r>
                <a:rPr lang="en-US" altLang="ko-KR" sz="2400" dirty="0"/>
                <a:t>07~08</a:t>
              </a:r>
            </a:p>
            <a:p>
              <a:pPr algn="ctr"/>
              <a:r>
                <a:rPr lang="en-US" altLang="ko-KR" sz="2400" dirty="0"/>
                <a:t>10~11</a:t>
              </a:r>
              <a:endParaRPr sz="2400" dirty="0"/>
            </a:p>
          </p:txBody>
        </p:sp>
        <p:sp>
          <p:nvSpPr>
            <p:cNvPr id="24" name="object 9"/>
            <p:cNvSpPr/>
            <p:nvPr/>
          </p:nvSpPr>
          <p:spPr>
            <a:xfrm>
              <a:off x="1753612" y="2669539"/>
              <a:ext cx="4024169" cy="748552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72000" rIns="0" bIns="0" rtlCol="0"/>
            <a:lstStyle/>
            <a:p>
              <a:r>
                <a:rPr lang="en-US" altLang="ko-KR" sz="2400" dirty="0"/>
                <a:t>10001</a:t>
              </a:r>
              <a:r>
                <a:rPr lang="ko-KR" altLang="en-US" sz="2400" dirty="0"/>
                <a:t>개의 공간을 가진 정수 배열 </a:t>
              </a:r>
              <a:r>
                <a:rPr lang="en-US" altLang="ko-KR" sz="2400" dirty="0"/>
                <a:t>d </a:t>
              </a:r>
              <a:r>
                <a:rPr lang="ko-KR" altLang="en-US" sz="2400" dirty="0"/>
                <a:t>선언</a:t>
              </a:r>
              <a:r>
                <a:rPr lang="en-US" altLang="ko-KR" sz="2400" dirty="0"/>
                <a:t>(d[0]~d[10000])</a:t>
              </a:r>
            </a:p>
            <a:p>
              <a:r>
                <a:rPr lang="en-US" altLang="ko-KR" sz="2400" dirty="0"/>
                <a:t>n</a:t>
              </a:r>
              <a:r>
                <a:rPr lang="ko-KR" altLang="en-US" sz="2400" dirty="0"/>
                <a:t>개의 정수를 </a:t>
              </a:r>
              <a:r>
                <a:rPr lang="ko-KR" altLang="en-US" sz="2400" dirty="0" err="1"/>
                <a:t>입력받아</a:t>
              </a:r>
              <a:r>
                <a:rPr lang="ko-KR" altLang="en-US" sz="2400" dirty="0"/>
                <a:t> </a:t>
              </a:r>
              <a:r>
                <a:rPr lang="en-US" altLang="ko-KR" sz="2400" dirty="0"/>
                <a:t>d </a:t>
              </a:r>
              <a:r>
                <a:rPr lang="ko-KR" altLang="en-US" sz="2400" dirty="0"/>
                <a:t>배열에 순서대로 저장</a:t>
              </a:r>
            </a:p>
            <a:p>
              <a:r>
                <a:rPr lang="en-US" altLang="ko-KR" sz="2400" dirty="0"/>
                <a:t>d </a:t>
              </a:r>
              <a:r>
                <a:rPr lang="ko-KR" altLang="en-US" sz="2400" dirty="0"/>
                <a:t>배열에 저장되어 있는 값을 순서대로 출력</a:t>
              </a:r>
              <a:endParaRPr sz="2400" dirty="0"/>
            </a:p>
          </p:txBody>
        </p:sp>
        <p:sp>
          <p:nvSpPr>
            <p:cNvPr id="26" name="object 13"/>
            <p:cNvSpPr/>
            <p:nvPr/>
          </p:nvSpPr>
          <p:spPr>
            <a:xfrm>
              <a:off x="1133655" y="2462248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609618" y="3883396"/>
            <a:ext cx="8008312" cy="2137892"/>
            <a:chOff x="1099596" y="3853322"/>
            <a:chExt cx="4678451" cy="856891"/>
          </a:xfrm>
        </p:grpSpPr>
        <p:sp>
          <p:nvSpPr>
            <p:cNvPr id="28" name="object 15"/>
            <p:cNvSpPr/>
            <p:nvPr/>
          </p:nvSpPr>
          <p:spPr>
            <a:xfrm>
              <a:off x="1099597" y="4040902"/>
              <a:ext cx="4678450" cy="669311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30" name="object 18"/>
            <p:cNvSpPr/>
            <p:nvPr/>
          </p:nvSpPr>
          <p:spPr>
            <a:xfrm>
              <a:off x="1099596" y="3853322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754" y="4492539"/>
            <a:ext cx="4124325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5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재귀 함수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35564" y="1602201"/>
            <a:ext cx="80512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다른 방법으로 </a:t>
            </a:r>
            <a:r>
              <a:rPr lang="ko-KR" altLang="en-US" sz="3000" dirty="0" err="1">
                <a:latin typeface="+mn-ea"/>
              </a:rPr>
              <a:t>재표현할</a:t>
            </a:r>
            <a:r>
              <a:rPr lang="ko-KR" altLang="en-US" sz="3000" dirty="0">
                <a:latin typeface="+mn-ea"/>
              </a:rPr>
              <a:t> 수 있는데</a:t>
            </a:r>
            <a:r>
              <a:rPr lang="en-US" altLang="ko-KR" sz="3000" dirty="0">
                <a:latin typeface="+mn-ea"/>
              </a:rPr>
              <a:t>, ‘k ~ n</a:t>
            </a:r>
            <a:r>
              <a:rPr lang="ko-KR" altLang="en-US" sz="3000" dirty="0">
                <a:latin typeface="+mn-ea"/>
              </a:rPr>
              <a:t>까지의 정수 </a:t>
            </a:r>
            <a:r>
              <a:rPr lang="ko-KR" altLang="en-US" sz="3000" dirty="0" smtClean="0">
                <a:latin typeface="+mn-ea"/>
              </a:rPr>
              <a:t>합을 </a:t>
            </a:r>
            <a:r>
              <a:rPr lang="ko-KR" altLang="en-US" sz="3000" dirty="0">
                <a:latin typeface="+mn-ea"/>
              </a:rPr>
              <a:t>계산하는 함수를 </a:t>
            </a:r>
            <a:r>
              <a:rPr lang="en-US" altLang="ko-KR" sz="3000" dirty="0">
                <a:latin typeface="+mn-ea"/>
              </a:rPr>
              <a:t>f (k)</a:t>
            </a:r>
            <a:r>
              <a:rPr lang="ko-KR" altLang="en-US" sz="3000" dirty="0">
                <a:latin typeface="+mn-ea"/>
              </a:rPr>
              <a:t>라고 한다’면</a:t>
            </a:r>
            <a:endParaRPr lang="en-US" altLang="ko-KR" sz="3000" dirty="0">
              <a:latin typeface="+mn-ea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120</a:t>
            </a:fld>
            <a:endParaRPr lang="ko-KR" altLang="en-US"/>
          </a:p>
        </p:txBody>
      </p:sp>
      <p:sp>
        <p:nvSpPr>
          <p:cNvPr id="2" name="모서리가 둥근 직사각형 1"/>
          <p:cNvSpPr/>
          <p:nvPr/>
        </p:nvSpPr>
        <p:spPr>
          <a:xfrm>
            <a:off x="1835696" y="3140968"/>
            <a:ext cx="5830267" cy="67318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n-NO" altLang="ko-KR" sz="3000" b="1" dirty="0"/>
              <a:t>f (k) = k + f (k + 1)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635564" y="3979275"/>
            <a:ext cx="80512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‘</a:t>
            </a:r>
            <a:r>
              <a:rPr lang="en-US" altLang="ko-KR" sz="3000" dirty="0">
                <a:latin typeface="+mn-ea"/>
              </a:rPr>
              <a:t>k ~ n</a:t>
            </a:r>
            <a:r>
              <a:rPr lang="ko-KR" altLang="en-US" sz="3000" dirty="0">
                <a:latin typeface="+mn-ea"/>
              </a:rPr>
              <a:t>까지의 정수 합은 </a:t>
            </a:r>
            <a:r>
              <a:rPr lang="en-US" altLang="ko-KR" sz="3000" dirty="0">
                <a:latin typeface="+mn-ea"/>
              </a:rPr>
              <a:t>k</a:t>
            </a:r>
            <a:r>
              <a:rPr lang="ko-KR" altLang="en-US" sz="3000" dirty="0">
                <a:latin typeface="+mn-ea"/>
              </a:rPr>
              <a:t>에 </a:t>
            </a:r>
            <a:r>
              <a:rPr lang="en-US" altLang="ko-KR" sz="3000" dirty="0" smtClean="0">
                <a:latin typeface="+mn-ea"/>
              </a:rPr>
              <a:t>k + 1 ~ n</a:t>
            </a:r>
            <a:r>
              <a:rPr lang="ko-KR" altLang="en-US" sz="3000" dirty="0" smtClean="0">
                <a:latin typeface="+mn-ea"/>
              </a:rPr>
              <a:t>까지의 </a:t>
            </a:r>
            <a:r>
              <a:rPr lang="ko-KR" altLang="en-US" sz="3000" dirty="0">
                <a:latin typeface="+mn-ea"/>
              </a:rPr>
              <a:t>정수 합을 더한 것과 같다’는 의미로 해석할 수 있다</a:t>
            </a:r>
            <a:r>
              <a:rPr lang="en-US" altLang="ko-KR" sz="3000" dirty="0"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058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재귀 함수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121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635564" y="1484784"/>
            <a:ext cx="80512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문제 상황을 관찰한 후 답을 얻어 낼 수 있는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자기 유사적인 관계식을 만들었다면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 smtClean="0">
                <a:latin typeface="+mn-ea"/>
              </a:rPr>
              <a:t>재귀 </a:t>
            </a:r>
            <a:r>
              <a:rPr lang="ko-KR" altLang="en-US" sz="3000" dirty="0">
                <a:latin typeface="+mn-ea"/>
              </a:rPr>
              <a:t>함수의 호출을 ‘언제 끝내야 하는 것인가</a:t>
            </a:r>
            <a:r>
              <a:rPr lang="en-US" altLang="ko-KR" sz="3000" dirty="0">
                <a:latin typeface="+mn-ea"/>
              </a:rPr>
              <a:t>?’</a:t>
            </a:r>
            <a:r>
              <a:rPr lang="ko-KR" altLang="en-US" sz="3000" dirty="0">
                <a:latin typeface="+mn-ea"/>
              </a:rPr>
              <a:t>를 생각해야 한다</a:t>
            </a:r>
            <a:r>
              <a:rPr lang="en-US" altLang="ko-KR" sz="3000" dirty="0">
                <a:latin typeface="+mn-ea"/>
              </a:rPr>
              <a:t>.</a:t>
            </a:r>
          </a:p>
        </p:txBody>
      </p:sp>
      <p:graphicFrame>
        <p:nvGraphicFramePr>
          <p:cNvPr id="8" name="object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529296"/>
              </p:ext>
            </p:extLst>
          </p:nvPr>
        </p:nvGraphicFramePr>
        <p:xfrm>
          <a:off x="755576" y="3645025"/>
          <a:ext cx="7848872" cy="264945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2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21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799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400" b="1" dirty="0"/>
                        <a:t>f(k)의 의미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8EC"/>
                    </a:solidFill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sz="2400" b="1" dirty="0"/>
                        <a:t>관계식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8EC"/>
                    </a:solidFill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sz="2400" b="1" dirty="0"/>
                        <a:t>중단 시점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32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2400" dirty="0"/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2400" dirty="0"/>
                        <a:t>[1, n] 정수 합</a:t>
                      </a:r>
                    </a:p>
                  </a:txBody>
                  <a:tcPr marL="0" marR="0" marT="635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2400" dirty="0" smtClean="0"/>
                        <a:t>하향식 점화 관계식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altLang="ko-KR" sz="2400" dirty="0" smtClean="0"/>
                        <a:t>f(k)= (k-1)+k</a:t>
                      </a:r>
                      <a:endParaRPr lang="en-US" altLang="ko-KR" sz="2400" dirty="0"/>
                    </a:p>
                  </a:txBody>
                  <a:tcPr marL="0" marR="0" marT="2286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37820" indent="-183515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400" dirty="0"/>
                        <a:t>만약 k==1이면 f(1)의 값은 1  </a:t>
                      </a:r>
                      <a:endParaRPr lang="en-US" sz="2400" dirty="0" smtClean="0"/>
                    </a:p>
                    <a:p>
                      <a:pPr marL="0" marR="337820" indent="-183515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400" dirty="0" smtClean="0"/>
                        <a:t>if(k</a:t>
                      </a:r>
                      <a:r>
                        <a:rPr sz="2400" dirty="0"/>
                        <a:t>==1) return 1;</a:t>
                      </a:r>
                    </a:p>
                  </a:txBody>
                  <a:tcPr marL="0" marR="0" marT="1143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7498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2400" dirty="0"/>
                    </a:p>
                    <a:p>
                      <a:pPr marL="127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400" dirty="0"/>
                        <a:t>[k, n] 정수 합</a:t>
                      </a:r>
                    </a:p>
                  </a:txBody>
                  <a:tcPr marL="0" marR="0" marT="4445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400" dirty="0"/>
                        <a:t>상향식 점화 관계식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400" dirty="0" smtClean="0"/>
                        <a:t>f(k</a:t>
                      </a:r>
                      <a:r>
                        <a:rPr sz="2400" dirty="0"/>
                        <a:t>)=</a:t>
                      </a:r>
                      <a:r>
                        <a:rPr sz="2400" dirty="0" err="1" smtClean="0"/>
                        <a:t>k+f</a:t>
                      </a:r>
                      <a:r>
                        <a:rPr sz="2400" dirty="0" smtClean="0"/>
                        <a:t>(k+1</a:t>
                      </a:r>
                      <a:r>
                        <a:rPr sz="2400" dirty="0"/>
                        <a:t>)</a:t>
                      </a:r>
                    </a:p>
                  </a:txBody>
                  <a:tcPr marL="0" marR="0" marT="2159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35280" indent="-182245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400" dirty="0"/>
                        <a:t>만약 k==n이면 f(n)의 값은 n  </a:t>
                      </a:r>
                      <a:endParaRPr lang="en-US" sz="2400" dirty="0" smtClean="0"/>
                    </a:p>
                    <a:p>
                      <a:pPr marL="0" marR="335280" indent="-182245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400" dirty="0" smtClean="0"/>
                        <a:t>if(k</a:t>
                      </a:r>
                      <a:r>
                        <a:rPr sz="2400" dirty="0"/>
                        <a:t>==n) return n;</a:t>
                      </a:r>
                    </a:p>
                  </a:txBody>
                  <a:tcPr marL="0" marR="0" marT="1016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68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23395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chemeClr val="tx1"/>
                </a:solidFill>
              </a:rPr>
              <a:t>정수 </a:t>
            </a:r>
            <a:r>
              <a:rPr lang="en-US" altLang="ko-KR" sz="3000" b="1" dirty="0">
                <a:solidFill>
                  <a:schemeClr val="tx1"/>
                </a:solidFill>
              </a:rPr>
              <a:t>n</a:t>
            </a:r>
            <a:r>
              <a:rPr lang="ko-KR" altLang="en-US" sz="3000" b="1" dirty="0">
                <a:solidFill>
                  <a:schemeClr val="tx1"/>
                </a:solidFill>
              </a:rPr>
              <a:t>이 입력되었을 때</a:t>
            </a:r>
            <a:r>
              <a:rPr lang="en-US" altLang="ko-KR" sz="3000" b="1" dirty="0">
                <a:solidFill>
                  <a:schemeClr val="tx1"/>
                </a:solidFill>
              </a:rPr>
              <a:t>, 1</a:t>
            </a:r>
            <a:r>
              <a:rPr lang="ko-KR" altLang="en-US" sz="3000" b="1" dirty="0">
                <a:solidFill>
                  <a:schemeClr val="tx1"/>
                </a:solidFill>
              </a:rPr>
              <a:t>부터 </a:t>
            </a:r>
            <a:r>
              <a:rPr lang="en-US" altLang="ko-KR" sz="3000" b="1" dirty="0">
                <a:solidFill>
                  <a:schemeClr val="tx1"/>
                </a:solidFill>
              </a:rPr>
              <a:t>n</a:t>
            </a:r>
            <a:r>
              <a:rPr lang="ko-KR" altLang="en-US" sz="3000" b="1" dirty="0">
                <a:solidFill>
                  <a:schemeClr val="tx1"/>
                </a:solidFill>
              </a:rPr>
              <a:t>까지의 정수 합을 출력하는 프로그램을 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.(</a:t>
            </a:r>
            <a:r>
              <a:rPr lang="ko-KR" altLang="en-US" sz="3000" b="1" dirty="0">
                <a:solidFill>
                  <a:schemeClr val="tx1"/>
                </a:solidFill>
              </a:rPr>
              <a:t>단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, </a:t>
            </a:r>
            <a:r>
              <a:rPr lang="ko-KR" altLang="en-US" sz="3000" b="1" dirty="0" err="1" smtClean="0">
                <a:solidFill>
                  <a:schemeClr val="tx1"/>
                </a:solidFill>
              </a:rPr>
              <a:t>반복문을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 </a:t>
            </a:r>
            <a:r>
              <a:rPr lang="ko-KR" altLang="en-US" sz="3000" b="1" dirty="0">
                <a:solidFill>
                  <a:schemeClr val="tx1"/>
                </a:solidFill>
              </a:rPr>
              <a:t>사용하지 않고 재귀 함수를 사용한다</a:t>
            </a:r>
            <a:r>
              <a:rPr lang="en-US" altLang="ko-KR" sz="3000" b="1" dirty="0">
                <a:solidFill>
                  <a:schemeClr val="tx1"/>
                </a:solidFill>
              </a:rPr>
              <a:t>. 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1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=n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=100)</a:t>
            </a:r>
          </a:p>
          <a:p>
            <a:pPr algn="just">
              <a:buSzPct val="70000"/>
            </a:pP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 </a:t>
            </a:r>
            <a:endParaRPr lang="en-US" altLang="ko-KR" sz="2400" b="1" dirty="0" smtClean="0">
              <a:solidFill>
                <a:schemeClr val="accent5"/>
              </a:solidFill>
            </a:endParaRPr>
          </a:p>
          <a:p>
            <a:pPr algn="just">
              <a:buSzPct val="70000"/>
            </a:pPr>
            <a:r>
              <a:rPr lang="ko-KR" altLang="en-US" sz="2400" dirty="0" smtClean="0">
                <a:solidFill>
                  <a:schemeClr val="tx1"/>
                </a:solidFill>
              </a:rPr>
              <a:t>첫 </a:t>
            </a:r>
            <a:r>
              <a:rPr lang="ko-KR" altLang="en-US" sz="2400" dirty="0">
                <a:solidFill>
                  <a:schemeClr val="tx1"/>
                </a:solidFill>
              </a:rPr>
              <a:t>줄에 정수</a:t>
            </a:r>
            <a:r>
              <a:rPr lang="en-US" altLang="ko-KR" sz="2400" dirty="0">
                <a:solidFill>
                  <a:schemeClr val="tx1"/>
                </a:solidFill>
              </a:rPr>
              <a:t>(n) 1</a:t>
            </a:r>
            <a:r>
              <a:rPr lang="ko-KR" altLang="en-US" sz="2400" dirty="0">
                <a:solidFill>
                  <a:schemeClr val="tx1"/>
                </a:solidFill>
              </a:rPr>
              <a:t>개가 입력된다</a:t>
            </a:r>
            <a:r>
              <a:rPr lang="en-US" altLang="ko-KR" sz="2400" dirty="0">
                <a:solidFill>
                  <a:schemeClr val="tx1"/>
                </a:solidFill>
              </a:rPr>
              <a:t>. 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 smtClean="0">
                <a:solidFill>
                  <a:schemeClr val="tx1"/>
                </a:solidFill>
              </a:rPr>
              <a:t>13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 </a:t>
            </a:r>
            <a:endParaRPr lang="en-US" altLang="ko-KR" sz="2400" b="1" dirty="0" smtClean="0">
              <a:solidFill>
                <a:schemeClr val="accent5"/>
              </a:solidFill>
            </a:endParaRPr>
          </a:p>
          <a:p>
            <a:pPr algn="just">
              <a:buSzPct val="70000"/>
            </a:pPr>
            <a:r>
              <a:rPr lang="en-US" altLang="ko-KR" sz="2400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lang="ko-KR" altLang="en-US" sz="2400" dirty="0">
                <a:solidFill>
                  <a:schemeClr val="tx1"/>
                </a:solidFill>
                <a:latin typeface="+mn-ea"/>
              </a:rPr>
              <a:t>부터 </a:t>
            </a:r>
            <a:r>
              <a:rPr lang="en-US" altLang="ko-KR" sz="2400" dirty="0">
                <a:solidFill>
                  <a:schemeClr val="tx1"/>
                </a:solidFill>
                <a:latin typeface="+mn-ea"/>
              </a:rPr>
              <a:t>n</a:t>
            </a:r>
            <a:r>
              <a:rPr lang="ko-KR" altLang="en-US" sz="2400" dirty="0">
                <a:solidFill>
                  <a:schemeClr val="tx1"/>
                </a:solidFill>
                <a:latin typeface="+mn-ea"/>
              </a:rPr>
              <a:t>까지의 정수 합을 출력한다</a:t>
            </a:r>
            <a:r>
              <a:rPr lang="en-US" altLang="ko-KR" sz="2400" dirty="0">
                <a:solidFill>
                  <a:schemeClr val="tx1"/>
                </a:solidFill>
                <a:latin typeface="+mn-ea"/>
              </a:rPr>
              <a:t>. </a:t>
            </a:r>
            <a:endParaRPr lang="en-US" altLang="ko-KR" sz="2400" dirty="0" smtClean="0">
              <a:solidFill>
                <a:schemeClr val="tx1"/>
              </a:solidFill>
              <a:latin typeface="+mn-ea"/>
            </a:endParaRP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 smtClean="0">
                <a:solidFill>
                  <a:schemeClr val="tx1"/>
                </a:solidFill>
              </a:rPr>
              <a:t>91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122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231560" y="833953"/>
            <a:ext cx="40575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>
                <a:solidFill>
                  <a:schemeClr val="accent2"/>
                </a:solidFill>
              </a:rPr>
              <a:t>n</a:t>
            </a:r>
            <a:r>
              <a:rPr lang="ko-KR" altLang="en-US" sz="3000" b="1">
                <a:solidFill>
                  <a:schemeClr val="accent2"/>
                </a:solidFill>
              </a:rPr>
              <a:t>까지의 합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재귀 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5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07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386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123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98512" y="2058905"/>
            <a:ext cx="4305536" cy="4299444"/>
            <a:chOff x="698512" y="1914890"/>
            <a:chExt cx="4305536" cy="4178407"/>
          </a:xfrm>
        </p:grpSpPr>
        <p:sp>
          <p:nvSpPr>
            <p:cNvPr id="17" name="object 23"/>
            <p:cNvSpPr/>
            <p:nvPr/>
          </p:nvSpPr>
          <p:spPr>
            <a:xfrm>
              <a:off x="698512" y="1916833"/>
              <a:ext cx="535443" cy="4176464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01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02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03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04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05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06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07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08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09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10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11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12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13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33955" y="1914890"/>
              <a:ext cx="3770093" cy="4176464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pPr>
                <a:lnSpc>
                  <a:spcPts val="2600"/>
                </a:lnSpc>
              </a:pPr>
              <a:r>
                <a:rPr lang="en-US" altLang="ko-KR" sz="2400" dirty="0"/>
                <a:t>#include &lt;</a:t>
              </a:r>
              <a:r>
                <a:rPr lang="en-US" altLang="ko-KR" sz="2400" dirty="0" err="1"/>
                <a:t>stdio.h</a:t>
              </a:r>
              <a:r>
                <a:rPr lang="en-US" altLang="ko-KR" sz="2400" dirty="0"/>
                <a:t>&gt;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dirty="0" err="1"/>
                <a:t>int</a:t>
              </a:r>
              <a:r>
                <a:rPr lang="en-US" altLang="ko-KR" sz="2400" dirty="0"/>
                <a:t> n;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dirty="0" err="1"/>
                <a:t>int</a:t>
              </a:r>
              <a:r>
                <a:rPr lang="en-US" altLang="ko-KR" sz="2400" dirty="0"/>
                <a:t> f(</a:t>
              </a:r>
              <a:r>
                <a:rPr lang="en-US" altLang="ko-KR" sz="2400" dirty="0" err="1"/>
                <a:t>int</a:t>
              </a:r>
              <a:r>
                <a:rPr lang="en-US" altLang="ko-KR" sz="2400" dirty="0"/>
                <a:t> k)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dirty="0"/>
                <a:t>{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dirty="0" smtClean="0"/>
                <a:t>    if(k </a:t>
              </a:r>
              <a:r>
                <a:rPr lang="en-US" altLang="ko-KR" sz="2400" dirty="0"/>
                <a:t>&lt;= 1) return 1;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dirty="0" smtClean="0"/>
                <a:t>    return </a:t>
              </a:r>
              <a:r>
                <a:rPr lang="en-US" altLang="ko-KR" sz="2400" dirty="0"/>
                <a:t>f(k - 1) + k;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dirty="0" smtClean="0"/>
                <a:t>}</a:t>
              </a:r>
            </a:p>
            <a:p>
              <a:pPr>
                <a:lnSpc>
                  <a:spcPts val="2600"/>
                </a:lnSpc>
              </a:pPr>
              <a:endParaRPr lang="en-US" altLang="ko-KR" sz="2400" dirty="0"/>
            </a:p>
            <a:p>
              <a:pPr>
                <a:lnSpc>
                  <a:spcPts val="2600"/>
                </a:lnSpc>
              </a:pPr>
              <a:r>
                <a:rPr lang="en-US" altLang="ko-KR" sz="2400" dirty="0" err="1"/>
                <a:t>int</a:t>
              </a:r>
              <a:r>
                <a:rPr lang="en-US" altLang="ko-KR" sz="2400" dirty="0"/>
                <a:t> main( )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dirty="0"/>
                <a:t>{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dirty="0" smtClean="0"/>
                <a:t>    </a:t>
              </a:r>
              <a:r>
                <a:rPr lang="en-US" altLang="ko-KR" sz="2400" dirty="0" err="1" smtClean="0"/>
                <a:t>scanf</a:t>
              </a:r>
              <a:r>
                <a:rPr lang="en-US" altLang="ko-KR" sz="2400" dirty="0"/>
                <a:t>("%d", &amp;n);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dirty="0" smtClean="0"/>
                <a:t>    </a:t>
              </a:r>
              <a:r>
                <a:rPr lang="en-US" altLang="ko-KR" sz="2400" dirty="0" err="1" smtClean="0"/>
                <a:t>printf</a:t>
              </a:r>
              <a:r>
                <a:rPr lang="en-US" altLang="ko-KR" sz="2400" dirty="0"/>
                <a:t>("%d\n", f(n));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dirty="0"/>
                <a:t>}</a:t>
              </a:r>
              <a:endParaRPr lang="en-US" sz="2400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object 24"/>
          <p:cNvSpPr/>
          <p:nvPr/>
        </p:nvSpPr>
        <p:spPr>
          <a:xfrm>
            <a:off x="5076056" y="2058904"/>
            <a:ext cx="3770093" cy="4297445"/>
          </a:xfrm>
          <a:custGeom>
            <a:avLst/>
            <a:gdLst/>
            <a:ahLst/>
            <a:cxnLst/>
            <a:rect l="l" t="t" r="r" b="b"/>
            <a:pathLst>
              <a:path w="4302125" h="3276600">
                <a:moveTo>
                  <a:pt x="4266006" y="0"/>
                </a:moveTo>
                <a:lnTo>
                  <a:pt x="36004" y="0"/>
                </a:lnTo>
                <a:lnTo>
                  <a:pt x="15189" y="562"/>
                </a:lnTo>
                <a:lnTo>
                  <a:pt x="4500" y="4500"/>
                </a:lnTo>
                <a:lnTo>
                  <a:pt x="562" y="15189"/>
                </a:lnTo>
                <a:lnTo>
                  <a:pt x="0" y="36004"/>
                </a:lnTo>
                <a:lnTo>
                  <a:pt x="0" y="3239998"/>
                </a:lnTo>
                <a:lnTo>
                  <a:pt x="562" y="3260813"/>
                </a:lnTo>
                <a:lnTo>
                  <a:pt x="4500" y="3271502"/>
                </a:lnTo>
                <a:lnTo>
                  <a:pt x="15189" y="3275440"/>
                </a:lnTo>
                <a:lnTo>
                  <a:pt x="36004" y="3276003"/>
                </a:lnTo>
                <a:lnTo>
                  <a:pt x="4266006" y="3276003"/>
                </a:lnTo>
                <a:lnTo>
                  <a:pt x="4286821" y="3275440"/>
                </a:lnTo>
                <a:lnTo>
                  <a:pt x="4297510" y="3271502"/>
                </a:lnTo>
                <a:lnTo>
                  <a:pt x="4301448" y="3260813"/>
                </a:lnTo>
                <a:lnTo>
                  <a:pt x="4302010" y="3239998"/>
                </a:lnTo>
                <a:lnTo>
                  <a:pt x="4302010" y="36004"/>
                </a:lnTo>
                <a:lnTo>
                  <a:pt x="4301448" y="15189"/>
                </a:lnTo>
                <a:lnTo>
                  <a:pt x="4297510" y="4500"/>
                </a:lnTo>
                <a:lnTo>
                  <a:pt x="4286821" y="562"/>
                </a:lnTo>
                <a:lnTo>
                  <a:pt x="4266006" y="0"/>
                </a:lnTo>
                <a:close/>
              </a:path>
            </a:pathLst>
          </a:custGeom>
          <a:solidFill>
            <a:srgbClr val="E1E8F5"/>
          </a:solidFill>
        </p:spPr>
        <p:txBody>
          <a:bodyPr wrap="square" lIns="144000" tIns="0" rIns="0" bIns="0" rtlCol="0"/>
          <a:lstStyle/>
          <a:p>
            <a:pPr>
              <a:lnSpc>
                <a:spcPts val="2600"/>
              </a:lnSpc>
            </a:pPr>
            <a:r>
              <a:rPr lang="en-US" altLang="ko-KR" sz="2400" dirty="0"/>
              <a:t>#include &lt;</a:t>
            </a:r>
            <a:r>
              <a:rPr lang="en-US" altLang="ko-KR" sz="2400" dirty="0" err="1"/>
              <a:t>stdio.h</a:t>
            </a:r>
            <a:r>
              <a:rPr lang="en-US" altLang="ko-KR" sz="2400" dirty="0"/>
              <a:t>&gt;</a:t>
            </a:r>
          </a:p>
          <a:p>
            <a:pPr>
              <a:lnSpc>
                <a:spcPts val="2600"/>
              </a:lnSpc>
            </a:pPr>
            <a:r>
              <a:rPr lang="en-US" altLang="ko-KR" sz="2400" dirty="0" err="1"/>
              <a:t>int</a:t>
            </a:r>
            <a:r>
              <a:rPr lang="en-US" altLang="ko-KR" sz="2400" dirty="0"/>
              <a:t> n;</a:t>
            </a:r>
          </a:p>
          <a:p>
            <a:pPr>
              <a:lnSpc>
                <a:spcPts val="2600"/>
              </a:lnSpc>
            </a:pPr>
            <a:r>
              <a:rPr lang="en-US" altLang="ko-KR" sz="2400" dirty="0" err="1"/>
              <a:t>int</a:t>
            </a:r>
            <a:r>
              <a:rPr lang="en-US" altLang="ko-KR" sz="2400" dirty="0"/>
              <a:t> f(</a:t>
            </a:r>
            <a:r>
              <a:rPr lang="en-US" altLang="ko-KR" sz="2400" dirty="0" err="1"/>
              <a:t>int</a:t>
            </a:r>
            <a:r>
              <a:rPr lang="en-US" altLang="ko-KR" sz="2400" dirty="0"/>
              <a:t> k)</a:t>
            </a:r>
          </a:p>
          <a:p>
            <a:pPr>
              <a:lnSpc>
                <a:spcPts val="2600"/>
              </a:lnSpc>
            </a:pPr>
            <a:r>
              <a:rPr lang="en-US" altLang="ko-KR" sz="2400" dirty="0"/>
              <a:t>{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if(k </a:t>
            </a:r>
            <a:r>
              <a:rPr lang="en-US" altLang="ko-KR" sz="2400" dirty="0"/>
              <a:t>&gt;= n) return n;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return </a:t>
            </a:r>
            <a:r>
              <a:rPr lang="en-US" altLang="ko-KR" sz="2400" dirty="0"/>
              <a:t>k + f(k + 1);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}</a:t>
            </a:r>
          </a:p>
          <a:p>
            <a:pPr>
              <a:lnSpc>
                <a:spcPts val="2600"/>
              </a:lnSpc>
            </a:pP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err="1"/>
              <a:t>int</a:t>
            </a:r>
            <a:r>
              <a:rPr lang="en-US" altLang="ko-KR" sz="2400" dirty="0"/>
              <a:t> main( )</a:t>
            </a:r>
          </a:p>
          <a:p>
            <a:pPr>
              <a:lnSpc>
                <a:spcPts val="2600"/>
              </a:lnSpc>
            </a:pPr>
            <a:r>
              <a:rPr lang="en-US" altLang="ko-KR" sz="2400" dirty="0"/>
              <a:t>{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scanf</a:t>
            </a:r>
            <a:r>
              <a:rPr lang="en-US" altLang="ko-KR" sz="2400" dirty="0"/>
              <a:t>("%d", &amp;n);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printf</a:t>
            </a:r>
            <a:r>
              <a:rPr lang="en-US" altLang="ko-KR" sz="2400" dirty="0"/>
              <a:t>("%d\n", f(1));</a:t>
            </a:r>
          </a:p>
          <a:p>
            <a:pPr>
              <a:lnSpc>
                <a:spcPts val="2600"/>
              </a:lnSpc>
            </a:pPr>
            <a:r>
              <a:rPr lang="en-US" altLang="ko-KR" sz="2400" dirty="0"/>
              <a:t>}</a:t>
            </a:r>
            <a:endParaRPr lang="en-US" sz="2400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1233955" y="1556792"/>
            <a:ext cx="3770093" cy="43204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>
                <a:solidFill>
                  <a:schemeClr val="accent4"/>
                </a:solidFill>
              </a:rPr>
              <a:t>n</a:t>
            </a:r>
            <a:r>
              <a:rPr lang="ko-KR" altLang="en-US" sz="2400" b="1">
                <a:solidFill>
                  <a:schemeClr val="accent4"/>
                </a:solidFill>
              </a:rPr>
              <a:t>까지의 합</a:t>
            </a:r>
            <a:r>
              <a:rPr lang="en-US" altLang="ko-KR" sz="2400" b="1">
                <a:solidFill>
                  <a:schemeClr val="accent4"/>
                </a:solidFill>
              </a:rPr>
              <a:t>(</a:t>
            </a:r>
            <a:r>
              <a:rPr lang="ko-KR" altLang="en-US" sz="2400" b="1">
                <a:solidFill>
                  <a:schemeClr val="accent4"/>
                </a:solidFill>
              </a:rPr>
              <a:t>하향식 재귀</a:t>
            </a:r>
            <a:r>
              <a:rPr lang="en-US" altLang="ko-KR" sz="2400" b="1">
                <a:solidFill>
                  <a:schemeClr val="accent4"/>
                </a:solidFill>
              </a:rPr>
              <a:t>)</a:t>
            </a:r>
            <a:endParaRPr lang="ko-KR" altLang="en-US" sz="2400" b="1">
              <a:solidFill>
                <a:schemeClr val="accent4"/>
              </a:solidFill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5076056" y="1556792"/>
            <a:ext cx="3770093" cy="43204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accent4"/>
                </a:solidFill>
              </a:rPr>
              <a:t>n</a:t>
            </a:r>
            <a:r>
              <a:rPr lang="ko-KR" altLang="en-US" sz="2400" b="1">
                <a:solidFill>
                  <a:schemeClr val="accent4"/>
                </a:solidFill>
              </a:rPr>
              <a:t>까지의 합</a:t>
            </a:r>
            <a:r>
              <a:rPr lang="en-US" altLang="ko-KR" sz="2400" b="1" dirty="0">
                <a:solidFill>
                  <a:schemeClr val="accent4"/>
                </a:solidFill>
              </a:rPr>
              <a:t>(</a:t>
            </a:r>
            <a:r>
              <a:rPr lang="ko-KR" altLang="en-US" sz="2400" b="1">
                <a:solidFill>
                  <a:schemeClr val="accent4"/>
                </a:solidFill>
              </a:rPr>
              <a:t>상향식 재귀</a:t>
            </a:r>
            <a:r>
              <a:rPr lang="en-US" altLang="ko-KR" sz="2400" b="1" dirty="0">
                <a:solidFill>
                  <a:schemeClr val="accent4"/>
                </a:solidFill>
              </a:rPr>
              <a:t>)</a:t>
            </a:r>
            <a:endParaRPr lang="ko-KR" altLang="en-US" sz="2400" b="1">
              <a:solidFill>
                <a:schemeClr val="accent4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31560" y="833953"/>
            <a:ext cx="40575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>
                <a:solidFill>
                  <a:schemeClr val="accent2"/>
                </a:solidFill>
              </a:rPr>
              <a:t>n</a:t>
            </a:r>
            <a:r>
              <a:rPr lang="ko-KR" altLang="en-US" sz="3000" b="1">
                <a:solidFill>
                  <a:schemeClr val="accent2"/>
                </a:solidFill>
              </a:rPr>
              <a:t>까지의 합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재귀 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25" name="그룹 24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6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7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07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042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124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1560" y="1647975"/>
            <a:ext cx="8075239" cy="2517879"/>
            <a:chOff x="1094843" y="2469751"/>
            <a:chExt cx="4682938" cy="1115242"/>
          </a:xfrm>
        </p:grpSpPr>
        <p:sp>
          <p:nvSpPr>
            <p:cNvPr id="16" name="object 4"/>
            <p:cNvSpPr/>
            <p:nvPr/>
          </p:nvSpPr>
          <p:spPr>
            <a:xfrm>
              <a:off x="1846494" y="2636912"/>
              <a:ext cx="3931287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712838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708912"/>
              <a:ext cx="712838" cy="876081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03~07</a:t>
              </a:r>
            </a:p>
            <a:p>
              <a:pPr algn="ctr"/>
              <a:r>
                <a:rPr lang="en-US" altLang="ko-KR" sz="2400" dirty="0"/>
                <a:t>12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846494" y="2708912"/>
              <a:ext cx="3931287" cy="876081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en-US" altLang="ko-KR" sz="2400" spc="-100" dirty="0"/>
                <a:t>1~k</a:t>
              </a:r>
              <a:r>
                <a:rPr lang="ko-KR" altLang="en-US" sz="2400" spc="-100" dirty="0"/>
                <a:t>까지의 정수 합을 계산해 주는 재귀 함수 정의</a:t>
              </a:r>
            </a:p>
            <a:p>
              <a:r>
                <a:rPr lang="en-US" altLang="ko-KR" sz="2400" dirty="0"/>
                <a:t>f( ) </a:t>
              </a:r>
              <a:r>
                <a:rPr lang="ko-KR" altLang="en-US" sz="2400" dirty="0"/>
                <a:t>함수에 값을 전달하고 그 결과로 </a:t>
              </a:r>
              <a:r>
                <a:rPr lang="ko-KR" altLang="en-US" sz="2400" dirty="0" err="1"/>
                <a:t>리턴되는</a:t>
              </a:r>
              <a:r>
                <a:rPr lang="ko-KR" altLang="en-US" sz="2400" dirty="0"/>
                <a:t> 값을 출력</a:t>
              </a:r>
              <a:endParaRPr sz="2400" dirty="0"/>
            </a:p>
          </p:txBody>
        </p:sp>
        <p:sp>
          <p:nvSpPr>
            <p:cNvPr id="20" name="object 11"/>
            <p:cNvSpPr/>
            <p:nvPr/>
          </p:nvSpPr>
          <p:spPr>
            <a:xfrm>
              <a:off x="1101263" y="2657201"/>
              <a:ext cx="33020" cy="76200"/>
            </a:xfrm>
            <a:custGeom>
              <a:avLst/>
              <a:gdLst/>
              <a:ahLst/>
              <a:cxnLst/>
              <a:rect l="l" t="t" r="r" b="b"/>
              <a:pathLst>
                <a:path w="33019" h="76200">
                  <a:moveTo>
                    <a:pt x="30276" y="0"/>
                  </a:moveTo>
                  <a:lnTo>
                    <a:pt x="0" y="33705"/>
                  </a:lnTo>
                  <a:lnTo>
                    <a:pt x="32473" y="76187"/>
                  </a:lnTo>
                  <a:lnTo>
                    <a:pt x="30276" y="0"/>
                  </a:lnTo>
                  <a:close/>
                </a:path>
              </a:pathLst>
            </a:custGeom>
            <a:solidFill>
              <a:srgbClr val="AD766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13"/>
            <p:cNvSpPr/>
            <p:nvPr/>
          </p:nvSpPr>
          <p:spPr>
            <a:xfrm>
              <a:off x="1094843" y="2469751"/>
              <a:ext cx="2213195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r>
                <a:rPr lang="en-US" altLang="ko-KR" sz="2400" b="1" dirty="0" smtClean="0">
                  <a:solidFill>
                    <a:schemeClr val="bg1"/>
                  </a:solidFill>
                </a:rPr>
                <a:t>(</a:t>
              </a:r>
              <a:r>
                <a:rPr lang="ko-KR" altLang="en-US" sz="2400" b="1" dirty="0" smtClean="0">
                  <a:solidFill>
                    <a:schemeClr val="bg1"/>
                  </a:solidFill>
                </a:rPr>
                <a:t>하향식 재귀</a:t>
              </a:r>
              <a:r>
                <a:rPr lang="en-US" altLang="ko-KR" sz="2400" b="1" dirty="0" smtClean="0">
                  <a:solidFill>
                    <a:schemeClr val="bg1"/>
                  </a:solidFill>
                </a:rPr>
                <a:t>)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611561" y="4293095"/>
            <a:ext cx="8075238" cy="2063236"/>
            <a:chOff x="1060498" y="3903058"/>
            <a:chExt cx="4717549" cy="826968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2"/>
              <a:ext cx="4678450" cy="689124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r>
                <a:rPr lang="en-US" sz="2400" dirty="0" smtClean="0"/>
                <a:t>13</a:t>
              </a:r>
            </a:p>
            <a:p>
              <a:r>
                <a:rPr lang="en-US" sz="2400" dirty="0" smtClean="0"/>
                <a:t>91</a:t>
              </a:r>
              <a:endParaRPr sz="2400" dirty="0"/>
            </a:p>
          </p:txBody>
        </p:sp>
        <p:sp>
          <p:nvSpPr>
            <p:cNvPr id="24" name="object 16"/>
            <p:cNvSpPr/>
            <p:nvPr/>
          </p:nvSpPr>
          <p:spPr>
            <a:xfrm>
              <a:off x="1069544" y="4061201"/>
              <a:ext cx="33020" cy="76200"/>
            </a:xfrm>
            <a:custGeom>
              <a:avLst/>
              <a:gdLst/>
              <a:ahLst/>
              <a:cxnLst/>
              <a:rect l="l" t="t" r="r" b="b"/>
              <a:pathLst>
                <a:path w="33019" h="76200">
                  <a:moveTo>
                    <a:pt x="30276" y="0"/>
                  </a:moveTo>
                  <a:lnTo>
                    <a:pt x="0" y="33705"/>
                  </a:lnTo>
                  <a:lnTo>
                    <a:pt x="32473" y="76187"/>
                  </a:lnTo>
                  <a:lnTo>
                    <a:pt x="30276" y="0"/>
                  </a:lnTo>
                  <a:close/>
                </a:path>
              </a:pathLst>
            </a:custGeom>
            <a:solidFill>
              <a:srgbClr val="6F79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18"/>
            <p:cNvSpPr/>
            <p:nvPr/>
          </p:nvSpPr>
          <p:spPr>
            <a:xfrm>
              <a:off x="1060498" y="3903058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31560" y="833953"/>
            <a:ext cx="40575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>
                <a:solidFill>
                  <a:schemeClr val="accent2"/>
                </a:solidFill>
              </a:rPr>
              <a:t>n</a:t>
            </a:r>
            <a:r>
              <a:rPr lang="ko-KR" altLang="en-US" sz="3000" b="1">
                <a:solidFill>
                  <a:schemeClr val="accent2"/>
                </a:solidFill>
              </a:rPr>
              <a:t>까지의 합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재귀 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30" name="그룹 29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31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07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598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23395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chemeClr val="tx1"/>
                </a:solidFill>
              </a:rPr>
              <a:t>정수 </a:t>
            </a:r>
            <a:r>
              <a:rPr lang="en-US" altLang="ko-KR" sz="3000" b="1" dirty="0">
                <a:solidFill>
                  <a:schemeClr val="tx1"/>
                </a:solidFill>
              </a:rPr>
              <a:t>n</a:t>
            </a:r>
            <a:r>
              <a:rPr lang="ko-KR" altLang="en-US" sz="3000" b="1" dirty="0">
                <a:solidFill>
                  <a:schemeClr val="tx1"/>
                </a:solidFill>
              </a:rPr>
              <a:t>이 입력되었을 때</a:t>
            </a:r>
            <a:r>
              <a:rPr lang="en-US" altLang="ko-KR" sz="3000" b="1" dirty="0">
                <a:solidFill>
                  <a:schemeClr val="tx1"/>
                </a:solidFill>
              </a:rPr>
              <a:t>, n</a:t>
            </a:r>
            <a:r>
              <a:rPr lang="ko-KR" altLang="en-US" sz="3000" b="1" dirty="0">
                <a:solidFill>
                  <a:schemeClr val="tx1"/>
                </a:solidFill>
              </a:rPr>
              <a:t>개의 별</a:t>
            </a:r>
            <a:r>
              <a:rPr lang="en-US" altLang="ko-KR" sz="3000" b="1" dirty="0">
                <a:solidFill>
                  <a:schemeClr val="tx1"/>
                </a:solidFill>
              </a:rPr>
              <a:t>(‘*’)</a:t>
            </a:r>
            <a:r>
              <a:rPr lang="ko-KR" altLang="en-US" sz="3000" b="1" dirty="0">
                <a:solidFill>
                  <a:schemeClr val="tx1"/>
                </a:solidFill>
              </a:rPr>
              <a:t>을 출력하는 프로그램을 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.(</a:t>
            </a:r>
            <a:r>
              <a:rPr lang="ko-KR" altLang="en-US" sz="3000" b="1" dirty="0">
                <a:solidFill>
                  <a:schemeClr val="tx1"/>
                </a:solidFill>
              </a:rPr>
              <a:t>단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 err="1" smtClean="0">
                <a:solidFill>
                  <a:schemeClr val="tx1"/>
                </a:solidFill>
              </a:rPr>
              <a:t>반복문을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 사용하지 </a:t>
            </a:r>
            <a:r>
              <a:rPr lang="ko-KR" altLang="en-US" sz="3000" b="1" dirty="0">
                <a:solidFill>
                  <a:schemeClr val="tx1"/>
                </a:solidFill>
              </a:rPr>
              <a:t>않고 재귀 함수를 사용한다</a:t>
            </a:r>
            <a:r>
              <a:rPr lang="en-US" altLang="ko-KR" sz="3000" b="1" dirty="0">
                <a:solidFill>
                  <a:schemeClr val="tx1"/>
                </a:solidFill>
              </a:rPr>
              <a:t>. 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1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>
                <a:solidFill>
                  <a:schemeClr val="tx1"/>
                </a:solidFill>
              </a:rPr>
              <a:t>= 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n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=100)</a:t>
            </a:r>
          </a:p>
          <a:p>
            <a:pPr algn="just">
              <a:buSzPct val="70000"/>
            </a:pP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첫 줄에 출력할 별의 개수</a:t>
            </a:r>
            <a:r>
              <a:rPr lang="en-US" altLang="ko-KR" sz="2400" dirty="0">
                <a:solidFill>
                  <a:schemeClr val="tx1"/>
                </a:solidFill>
              </a:rPr>
              <a:t>(n)</a:t>
            </a:r>
            <a:r>
              <a:rPr lang="ko-KR" altLang="en-US" sz="2400" dirty="0">
                <a:solidFill>
                  <a:schemeClr val="tx1"/>
                </a:solidFill>
              </a:rPr>
              <a:t>가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개의 별을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 </a:t>
            </a:r>
            <a:endParaRPr lang="en-US" altLang="ko-KR" sz="2400" b="1" dirty="0" smtClean="0">
              <a:solidFill>
                <a:schemeClr val="accent5"/>
              </a:solidFill>
            </a:endParaRPr>
          </a:p>
          <a:p>
            <a:pPr algn="just">
              <a:buSzPct val="70000"/>
            </a:pPr>
            <a:r>
              <a:rPr lang="en-US" altLang="ko-KR" sz="2400" dirty="0" smtClean="0">
                <a:solidFill>
                  <a:schemeClr val="tx1"/>
                </a:solidFill>
              </a:rPr>
              <a:t>5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 smtClean="0">
                <a:solidFill>
                  <a:schemeClr val="tx1"/>
                </a:solidFill>
              </a:rPr>
              <a:t>*****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125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231560" y="833953"/>
            <a:ext cx="40575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별 </a:t>
            </a:r>
            <a:r>
              <a:rPr lang="en-US" altLang="ko-KR" sz="3000" b="1" dirty="0">
                <a:solidFill>
                  <a:schemeClr val="accent2"/>
                </a:solidFill>
              </a:rPr>
              <a:t>n</a:t>
            </a:r>
            <a:r>
              <a:rPr lang="ko-KR" altLang="en-US" sz="3000" b="1">
                <a:solidFill>
                  <a:schemeClr val="accent2"/>
                </a:solidFill>
              </a:rPr>
              <a:t>개 출력하기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재귀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5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08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408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126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714341" y="2022871"/>
            <a:ext cx="4305536" cy="4504567"/>
            <a:chOff x="698512" y="1914890"/>
            <a:chExt cx="4305536" cy="4178407"/>
          </a:xfrm>
        </p:grpSpPr>
        <p:sp>
          <p:nvSpPr>
            <p:cNvPr id="17" name="object 23"/>
            <p:cNvSpPr/>
            <p:nvPr/>
          </p:nvSpPr>
          <p:spPr>
            <a:xfrm>
              <a:off x="698512" y="1916833"/>
              <a:ext cx="535443" cy="4176464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01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02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03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04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05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06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07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08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09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10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11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12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13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14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33955" y="1914890"/>
              <a:ext cx="3770093" cy="4176464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pPr>
                <a:lnSpc>
                  <a:spcPts val="2500"/>
                </a:lnSpc>
              </a:pPr>
              <a:r>
                <a:rPr lang="en-US" altLang="ko-KR" sz="2400" dirty="0"/>
                <a:t>#include &lt;</a:t>
              </a:r>
              <a:r>
                <a:rPr lang="en-US" altLang="ko-KR" sz="2400" dirty="0" err="1"/>
                <a:t>stdio.h</a:t>
              </a:r>
              <a:r>
                <a:rPr lang="en-US" altLang="ko-KR" sz="2400" dirty="0"/>
                <a:t>&gt;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 err="1"/>
                <a:t>int</a:t>
              </a:r>
              <a:r>
                <a:rPr lang="en-US" altLang="ko-KR" sz="2400" dirty="0"/>
                <a:t> n;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/>
                <a:t>void f(</a:t>
              </a:r>
              <a:r>
                <a:rPr lang="en-US" altLang="ko-KR" sz="2400" dirty="0" err="1"/>
                <a:t>int</a:t>
              </a:r>
              <a:r>
                <a:rPr lang="en-US" altLang="ko-KR" sz="2400" dirty="0"/>
                <a:t> k)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/>
                <a:t>{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 smtClean="0"/>
                <a:t>    if(k </a:t>
              </a:r>
              <a:r>
                <a:rPr lang="en-US" altLang="ko-KR" sz="2400" dirty="0"/>
                <a:t>&lt;= 0) return;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 smtClean="0"/>
                <a:t>    f(k </a:t>
              </a:r>
              <a:r>
                <a:rPr lang="en-US" altLang="ko-KR" sz="2400" dirty="0"/>
                <a:t>- 1);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 smtClean="0"/>
                <a:t>    </a:t>
              </a:r>
              <a:r>
                <a:rPr lang="en-US" altLang="ko-KR" sz="2400" dirty="0" err="1" smtClean="0"/>
                <a:t>printf</a:t>
              </a:r>
              <a:r>
                <a:rPr lang="en-US" altLang="ko-KR" sz="2400" dirty="0"/>
                <a:t>("*");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 smtClean="0"/>
                <a:t>}</a:t>
              </a:r>
            </a:p>
            <a:p>
              <a:pPr>
                <a:lnSpc>
                  <a:spcPts val="2500"/>
                </a:lnSpc>
              </a:pPr>
              <a:endParaRPr lang="en-US" altLang="ko-KR" sz="2400" dirty="0"/>
            </a:p>
            <a:p>
              <a:pPr>
                <a:lnSpc>
                  <a:spcPts val="2500"/>
                </a:lnSpc>
              </a:pPr>
              <a:r>
                <a:rPr lang="en-US" altLang="ko-KR" sz="2400" dirty="0" err="1"/>
                <a:t>int</a:t>
              </a:r>
              <a:r>
                <a:rPr lang="en-US" altLang="ko-KR" sz="2400" dirty="0"/>
                <a:t> main( )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/>
                <a:t>{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 smtClean="0"/>
                <a:t>    </a:t>
              </a:r>
              <a:r>
                <a:rPr lang="en-US" altLang="ko-KR" sz="2400" dirty="0" err="1" smtClean="0"/>
                <a:t>scanf</a:t>
              </a:r>
              <a:r>
                <a:rPr lang="en-US" altLang="ko-KR" sz="2400" dirty="0"/>
                <a:t>("%d", &amp;n);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 smtClean="0"/>
                <a:t>    f(n</a:t>
              </a:r>
              <a:r>
                <a:rPr lang="en-US" altLang="ko-KR" sz="2400" dirty="0"/>
                <a:t>);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/>
                <a:t>}</a:t>
              </a:r>
              <a:endParaRPr lang="en-US" sz="2400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object 24"/>
          <p:cNvSpPr/>
          <p:nvPr/>
        </p:nvSpPr>
        <p:spPr>
          <a:xfrm>
            <a:off x="5091885" y="2022871"/>
            <a:ext cx="3770093" cy="4502473"/>
          </a:xfrm>
          <a:custGeom>
            <a:avLst/>
            <a:gdLst/>
            <a:ahLst/>
            <a:cxnLst/>
            <a:rect l="l" t="t" r="r" b="b"/>
            <a:pathLst>
              <a:path w="4302125" h="3276600">
                <a:moveTo>
                  <a:pt x="4266006" y="0"/>
                </a:moveTo>
                <a:lnTo>
                  <a:pt x="36004" y="0"/>
                </a:lnTo>
                <a:lnTo>
                  <a:pt x="15189" y="562"/>
                </a:lnTo>
                <a:lnTo>
                  <a:pt x="4500" y="4500"/>
                </a:lnTo>
                <a:lnTo>
                  <a:pt x="562" y="15189"/>
                </a:lnTo>
                <a:lnTo>
                  <a:pt x="0" y="36004"/>
                </a:lnTo>
                <a:lnTo>
                  <a:pt x="0" y="3239998"/>
                </a:lnTo>
                <a:lnTo>
                  <a:pt x="562" y="3260813"/>
                </a:lnTo>
                <a:lnTo>
                  <a:pt x="4500" y="3271502"/>
                </a:lnTo>
                <a:lnTo>
                  <a:pt x="15189" y="3275440"/>
                </a:lnTo>
                <a:lnTo>
                  <a:pt x="36004" y="3276003"/>
                </a:lnTo>
                <a:lnTo>
                  <a:pt x="4266006" y="3276003"/>
                </a:lnTo>
                <a:lnTo>
                  <a:pt x="4286821" y="3275440"/>
                </a:lnTo>
                <a:lnTo>
                  <a:pt x="4297510" y="3271502"/>
                </a:lnTo>
                <a:lnTo>
                  <a:pt x="4301448" y="3260813"/>
                </a:lnTo>
                <a:lnTo>
                  <a:pt x="4302010" y="3239998"/>
                </a:lnTo>
                <a:lnTo>
                  <a:pt x="4302010" y="36004"/>
                </a:lnTo>
                <a:lnTo>
                  <a:pt x="4301448" y="15189"/>
                </a:lnTo>
                <a:lnTo>
                  <a:pt x="4297510" y="4500"/>
                </a:lnTo>
                <a:lnTo>
                  <a:pt x="4286821" y="562"/>
                </a:lnTo>
                <a:lnTo>
                  <a:pt x="4266006" y="0"/>
                </a:lnTo>
                <a:close/>
              </a:path>
            </a:pathLst>
          </a:custGeom>
          <a:solidFill>
            <a:srgbClr val="E1E8F5"/>
          </a:solidFill>
        </p:spPr>
        <p:txBody>
          <a:bodyPr wrap="square" lIns="144000" tIns="0" rIns="0" bIns="0" rtlCol="0"/>
          <a:lstStyle/>
          <a:p>
            <a:pPr>
              <a:lnSpc>
                <a:spcPts val="2500"/>
              </a:lnSpc>
            </a:pPr>
            <a:r>
              <a:rPr lang="en-US" altLang="ko-KR" sz="2400" dirty="0"/>
              <a:t>#include &lt;</a:t>
            </a:r>
            <a:r>
              <a:rPr lang="en-US" altLang="ko-KR" sz="2400" dirty="0" err="1"/>
              <a:t>stdio.h</a:t>
            </a:r>
            <a:r>
              <a:rPr lang="en-US" altLang="ko-KR" sz="2400" dirty="0"/>
              <a:t>&gt;</a:t>
            </a:r>
          </a:p>
          <a:p>
            <a:pPr>
              <a:lnSpc>
                <a:spcPts val="2500"/>
              </a:lnSpc>
            </a:pPr>
            <a:r>
              <a:rPr lang="en-US" altLang="ko-KR" sz="2400" dirty="0" err="1"/>
              <a:t>int</a:t>
            </a:r>
            <a:r>
              <a:rPr lang="en-US" altLang="ko-KR" sz="2400" dirty="0"/>
              <a:t> n;</a:t>
            </a:r>
          </a:p>
          <a:p>
            <a:pPr>
              <a:lnSpc>
                <a:spcPts val="2500"/>
              </a:lnSpc>
            </a:pPr>
            <a:r>
              <a:rPr lang="en-US" altLang="ko-KR" sz="2400" dirty="0"/>
              <a:t>void f(</a:t>
            </a:r>
            <a:r>
              <a:rPr lang="en-US" altLang="ko-KR" sz="2400" dirty="0" err="1"/>
              <a:t>int</a:t>
            </a:r>
            <a:r>
              <a:rPr lang="en-US" altLang="ko-KR" sz="2400" dirty="0"/>
              <a:t> k)</a:t>
            </a:r>
          </a:p>
          <a:p>
            <a:pPr>
              <a:lnSpc>
                <a:spcPts val="2500"/>
              </a:lnSpc>
            </a:pPr>
            <a:r>
              <a:rPr lang="en-US" altLang="ko-KR" sz="2400" dirty="0"/>
              <a:t>{</a:t>
            </a:r>
          </a:p>
          <a:p>
            <a:pPr>
              <a:lnSpc>
                <a:spcPts val="2500"/>
              </a:lnSpc>
            </a:pPr>
            <a:r>
              <a:rPr lang="en-US" altLang="ko-KR" sz="2400" dirty="0" smtClean="0"/>
              <a:t>    if(k </a:t>
            </a:r>
            <a:r>
              <a:rPr lang="en-US" altLang="ko-KR" sz="2400" dirty="0"/>
              <a:t>&gt; n) return;</a:t>
            </a:r>
          </a:p>
          <a:p>
            <a:pPr>
              <a:lnSpc>
                <a:spcPts val="2500"/>
              </a:lnSpc>
            </a:pPr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printf</a:t>
            </a:r>
            <a:r>
              <a:rPr lang="en-US" altLang="ko-KR" sz="2400" dirty="0"/>
              <a:t>("*");</a:t>
            </a:r>
          </a:p>
          <a:p>
            <a:pPr>
              <a:lnSpc>
                <a:spcPts val="2500"/>
              </a:lnSpc>
            </a:pPr>
            <a:r>
              <a:rPr lang="en-US" altLang="ko-KR" sz="2400" dirty="0" smtClean="0"/>
              <a:t>    f(k </a:t>
            </a:r>
            <a:r>
              <a:rPr lang="en-US" altLang="ko-KR" sz="2400" dirty="0"/>
              <a:t>+ 1);</a:t>
            </a:r>
          </a:p>
          <a:p>
            <a:pPr>
              <a:lnSpc>
                <a:spcPts val="2500"/>
              </a:lnSpc>
            </a:pPr>
            <a:r>
              <a:rPr lang="en-US" altLang="ko-KR" sz="2400" dirty="0" smtClean="0"/>
              <a:t>}</a:t>
            </a:r>
          </a:p>
          <a:p>
            <a:pPr>
              <a:lnSpc>
                <a:spcPts val="2500"/>
              </a:lnSpc>
            </a:pPr>
            <a:endParaRPr lang="en-US" altLang="ko-KR" sz="2400" dirty="0"/>
          </a:p>
          <a:p>
            <a:pPr>
              <a:lnSpc>
                <a:spcPts val="2500"/>
              </a:lnSpc>
            </a:pPr>
            <a:r>
              <a:rPr lang="en-US" altLang="ko-KR" sz="2400" dirty="0" err="1"/>
              <a:t>int</a:t>
            </a:r>
            <a:r>
              <a:rPr lang="en-US" altLang="ko-KR" sz="2400" dirty="0"/>
              <a:t> main( )</a:t>
            </a:r>
          </a:p>
          <a:p>
            <a:pPr>
              <a:lnSpc>
                <a:spcPts val="2500"/>
              </a:lnSpc>
            </a:pPr>
            <a:r>
              <a:rPr lang="en-US" altLang="ko-KR" sz="2400" dirty="0"/>
              <a:t>{</a:t>
            </a:r>
          </a:p>
          <a:p>
            <a:pPr>
              <a:lnSpc>
                <a:spcPts val="2500"/>
              </a:lnSpc>
            </a:pPr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scanf</a:t>
            </a:r>
            <a:r>
              <a:rPr lang="en-US" altLang="ko-KR" sz="2400" dirty="0"/>
              <a:t>("%d", &amp;n);</a:t>
            </a:r>
          </a:p>
          <a:p>
            <a:pPr>
              <a:lnSpc>
                <a:spcPts val="2500"/>
              </a:lnSpc>
            </a:pPr>
            <a:r>
              <a:rPr lang="en-US" altLang="ko-KR" sz="2400" dirty="0" smtClean="0"/>
              <a:t>    f(1</a:t>
            </a:r>
            <a:r>
              <a:rPr lang="en-US" altLang="ko-KR" sz="2400" dirty="0"/>
              <a:t>);</a:t>
            </a:r>
          </a:p>
          <a:p>
            <a:pPr>
              <a:lnSpc>
                <a:spcPts val="2500"/>
              </a:lnSpc>
            </a:pPr>
            <a:r>
              <a:rPr lang="en-US" altLang="ko-KR" sz="2400" dirty="0"/>
              <a:t>}</a:t>
            </a:r>
            <a:endParaRPr lang="en-US" sz="2400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1233955" y="1556792"/>
            <a:ext cx="3770093" cy="43204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accent4"/>
                </a:solidFill>
              </a:rPr>
              <a:t>n</a:t>
            </a:r>
            <a:r>
              <a:rPr lang="ko-KR" altLang="en-US" sz="2400" b="1">
                <a:solidFill>
                  <a:schemeClr val="accent4"/>
                </a:solidFill>
              </a:rPr>
              <a:t>개의 별</a:t>
            </a:r>
            <a:r>
              <a:rPr lang="en-US" altLang="ko-KR" sz="2400" b="1" dirty="0">
                <a:solidFill>
                  <a:schemeClr val="accent4"/>
                </a:solidFill>
              </a:rPr>
              <a:t>(</a:t>
            </a:r>
            <a:r>
              <a:rPr lang="ko-KR" altLang="en-US" sz="2400" b="1">
                <a:solidFill>
                  <a:schemeClr val="accent4"/>
                </a:solidFill>
              </a:rPr>
              <a:t>하향식 재귀</a:t>
            </a:r>
            <a:r>
              <a:rPr lang="en-US" altLang="ko-KR" sz="2400" b="1" dirty="0">
                <a:solidFill>
                  <a:schemeClr val="accent4"/>
                </a:solidFill>
              </a:rPr>
              <a:t>)</a:t>
            </a:r>
            <a:endParaRPr lang="ko-KR" altLang="en-US" sz="2400" b="1">
              <a:solidFill>
                <a:schemeClr val="accent4"/>
              </a:solidFill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5076056" y="1556792"/>
            <a:ext cx="3770093" cy="43204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accent4"/>
                </a:solidFill>
              </a:rPr>
              <a:t>n</a:t>
            </a:r>
            <a:r>
              <a:rPr lang="ko-KR" altLang="en-US" sz="2400" b="1">
                <a:solidFill>
                  <a:schemeClr val="accent4"/>
                </a:solidFill>
              </a:rPr>
              <a:t>개의 별</a:t>
            </a:r>
            <a:r>
              <a:rPr lang="en-US" altLang="ko-KR" sz="2400" b="1" dirty="0">
                <a:solidFill>
                  <a:schemeClr val="accent4"/>
                </a:solidFill>
              </a:rPr>
              <a:t>(</a:t>
            </a:r>
            <a:r>
              <a:rPr lang="ko-KR" altLang="en-US" sz="2400" b="1">
                <a:solidFill>
                  <a:schemeClr val="accent4"/>
                </a:solidFill>
              </a:rPr>
              <a:t>상향식 재귀</a:t>
            </a:r>
            <a:r>
              <a:rPr lang="en-US" altLang="ko-KR" sz="2400" b="1" dirty="0">
                <a:solidFill>
                  <a:schemeClr val="accent4"/>
                </a:solidFill>
              </a:rPr>
              <a:t>)</a:t>
            </a:r>
            <a:endParaRPr lang="ko-KR" altLang="en-US" sz="2400" b="1">
              <a:solidFill>
                <a:schemeClr val="accent4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31560" y="833953"/>
            <a:ext cx="40575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별 </a:t>
            </a:r>
            <a:r>
              <a:rPr lang="en-US" altLang="ko-KR" sz="3000" b="1" dirty="0">
                <a:solidFill>
                  <a:schemeClr val="accent2"/>
                </a:solidFill>
              </a:rPr>
              <a:t>n</a:t>
            </a:r>
            <a:r>
              <a:rPr lang="ko-KR" altLang="en-US" sz="3000" b="1">
                <a:solidFill>
                  <a:schemeClr val="accent2"/>
                </a:solidFill>
              </a:rPr>
              <a:t>개 출력하기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재귀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5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6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08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884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127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1560" y="1647975"/>
            <a:ext cx="8075239" cy="2517879"/>
            <a:chOff x="1094843" y="2469751"/>
            <a:chExt cx="4682938" cy="1115242"/>
          </a:xfrm>
        </p:grpSpPr>
        <p:sp>
          <p:nvSpPr>
            <p:cNvPr id="16" name="object 4"/>
            <p:cNvSpPr/>
            <p:nvPr/>
          </p:nvSpPr>
          <p:spPr>
            <a:xfrm>
              <a:off x="1846494" y="2636912"/>
              <a:ext cx="3931287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712838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708912"/>
              <a:ext cx="712838" cy="876081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03~08</a:t>
              </a:r>
            </a:p>
            <a:p>
              <a:pPr algn="ctr"/>
              <a:endParaRPr lang="en-US" altLang="ko-KR" sz="2400" dirty="0" smtClean="0"/>
            </a:p>
            <a:p>
              <a:pPr algn="ctr"/>
              <a:r>
                <a:rPr lang="en-US" altLang="ko-KR" sz="2400" dirty="0" smtClean="0"/>
                <a:t>13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846494" y="2708912"/>
              <a:ext cx="3931287" cy="876081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spc="-100" dirty="0"/>
                <a:t>‘*’을 출력하고 이전의 위치로 복귀</a:t>
              </a:r>
              <a:r>
                <a:rPr lang="en-US" altLang="ko-KR" sz="2400" spc="-100" dirty="0"/>
                <a:t>(return)</a:t>
              </a:r>
              <a:r>
                <a:rPr lang="ko-KR" altLang="en-US" sz="2400" spc="-100" dirty="0"/>
                <a:t>하는 함수 정의</a:t>
              </a:r>
            </a:p>
            <a:p>
              <a:r>
                <a:rPr lang="en-US" altLang="ko-KR" sz="2400" spc="-100" dirty="0"/>
                <a:t>f( ) </a:t>
              </a:r>
              <a:r>
                <a:rPr lang="ko-KR" altLang="en-US" sz="2400" spc="-100" dirty="0"/>
                <a:t>함수에 값을 전달하고 그 결과를 출력</a:t>
              </a:r>
              <a:endParaRPr sz="2400" dirty="0"/>
            </a:p>
          </p:txBody>
        </p:sp>
        <p:sp>
          <p:nvSpPr>
            <p:cNvPr id="21" name="object 13"/>
            <p:cNvSpPr/>
            <p:nvPr/>
          </p:nvSpPr>
          <p:spPr>
            <a:xfrm>
              <a:off x="1094843" y="2469751"/>
              <a:ext cx="2129678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r>
                <a:rPr lang="en-US" altLang="ko-KR" sz="2400" b="1" dirty="0" smtClean="0">
                  <a:solidFill>
                    <a:schemeClr val="bg1"/>
                  </a:solidFill>
                </a:rPr>
                <a:t>(</a:t>
              </a:r>
              <a:r>
                <a:rPr lang="ko-KR" altLang="en-US" sz="2400" b="1" dirty="0" smtClean="0">
                  <a:solidFill>
                    <a:schemeClr val="bg1"/>
                  </a:solidFill>
                </a:rPr>
                <a:t>하향식 재귀</a:t>
              </a:r>
              <a:r>
                <a:rPr lang="en-US" altLang="ko-KR" sz="2400" b="1" dirty="0" smtClean="0">
                  <a:solidFill>
                    <a:schemeClr val="bg1"/>
                  </a:solidFill>
                </a:rPr>
                <a:t>)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611561" y="4293095"/>
            <a:ext cx="8075238" cy="2063236"/>
            <a:chOff x="1060498" y="3903058"/>
            <a:chExt cx="4717549" cy="826968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2"/>
              <a:ext cx="4678450" cy="689124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r>
                <a:rPr lang="en-US" sz="2400" dirty="0" smtClean="0"/>
                <a:t>5</a:t>
              </a:r>
            </a:p>
            <a:p>
              <a:r>
                <a:rPr lang="en-US" sz="2400" dirty="0" smtClean="0"/>
                <a:t>******</a:t>
              </a:r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60498" y="3903058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31560" y="833953"/>
            <a:ext cx="40575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별 </a:t>
            </a:r>
            <a:r>
              <a:rPr lang="en-US" altLang="ko-KR" sz="3000" b="1" dirty="0">
                <a:solidFill>
                  <a:schemeClr val="accent2"/>
                </a:solidFill>
              </a:rPr>
              <a:t>n</a:t>
            </a:r>
            <a:r>
              <a:rPr lang="ko-KR" altLang="en-US" sz="3000" b="1">
                <a:solidFill>
                  <a:schemeClr val="accent2"/>
                </a:solidFill>
              </a:rPr>
              <a:t>개 출력하기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재귀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30" name="그룹 29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31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08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420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128</a:t>
            </a:fld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977875" y="2276872"/>
            <a:ext cx="4466159" cy="4580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ko-KR" sz="2400" dirty="0">
                <a:solidFill>
                  <a:srgbClr val="FF0000"/>
                </a:solidFill>
              </a:rPr>
              <a:t>#include &lt;</a:t>
            </a:r>
            <a:r>
              <a:rPr lang="en-US" altLang="ko-KR" sz="2400" dirty="0" err="1">
                <a:solidFill>
                  <a:srgbClr val="FF0000"/>
                </a:solidFill>
              </a:rPr>
              <a:t>stdio.h</a:t>
            </a:r>
            <a:r>
              <a:rPr lang="en-US" altLang="ko-KR" sz="2400" dirty="0">
                <a:solidFill>
                  <a:srgbClr val="FF0000"/>
                </a:solidFill>
              </a:rPr>
              <a:t>&gt;</a:t>
            </a:r>
          </a:p>
          <a:p>
            <a:pPr>
              <a:lnSpc>
                <a:spcPts val="2500"/>
              </a:lnSpc>
            </a:pPr>
            <a:r>
              <a:rPr lang="en-US" altLang="ko-KR" sz="2400" dirty="0" err="1">
                <a:solidFill>
                  <a:srgbClr val="FF0000"/>
                </a:solidFill>
              </a:rPr>
              <a:t>int</a:t>
            </a:r>
            <a:r>
              <a:rPr lang="en-US" altLang="ko-KR" sz="2400" dirty="0">
                <a:solidFill>
                  <a:srgbClr val="FF0000"/>
                </a:solidFill>
              </a:rPr>
              <a:t> f(</a:t>
            </a:r>
            <a:r>
              <a:rPr lang="en-US" altLang="ko-KR" sz="2400" dirty="0" err="1">
                <a:solidFill>
                  <a:srgbClr val="FF0000"/>
                </a:solidFill>
              </a:rPr>
              <a:t>int</a:t>
            </a:r>
            <a:r>
              <a:rPr lang="en-US" altLang="ko-KR" sz="2400" dirty="0">
                <a:solidFill>
                  <a:srgbClr val="FF0000"/>
                </a:solidFill>
              </a:rPr>
              <a:t> n)</a:t>
            </a:r>
          </a:p>
          <a:p>
            <a:pPr>
              <a:lnSpc>
                <a:spcPts val="2500"/>
              </a:lnSpc>
            </a:pPr>
            <a:r>
              <a:rPr lang="en-US" altLang="ko-KR" sz="2400" dirty="0">
                <a:solidFill>
                  <a:srgbClr val="FF0000"/>
                </a:solidFill>
              </a:rPr>
              <a:t>{</a:t>
            </a:r>
          </a:p>
          <a:p>
            <a:pPr>
              <a:lnSpc>
                <a:spcPts val="2500"/>
              </a:lnSpc>
            </a:pPr>
            <a:r>
              <a:rPr lang="en-US" altLang="ko-KR" sz="2400" dirty="0" smtClean="0">
                <a:solidFill>
                  <a:srgbClr val="FF0000"/>
                </a:solidFill>
              </a:rPr>
              <a:t>    if(n </a:t>
            </a:r>
            <a:r>
              <a:rPr lang="en-US" altLang="ko-KR" sz="2400" dirty="0">
                <a:solidFill>
                  <a:srgbClr val="FF0000"/>
                </a:solidFill>
              </a:rPr>
              <a:t>&lt;= 2)</a:t>
            </a:r>
          </a:p>
          <a:p>
            <a:pPr>
              <a:lnSpc>
                <a:spcPts val="2500"/>
              </a:lnSpc>
            </a:pPr>
            <a:r>
              <a:rPr lang="en-US" altLang="ko-KR" sz="2400" dirty="0" smtClean="0">
                <a:solidFill>
                  <a:srgbClr val="FF0000"/>
                </a:solidFill>
              </a:rPr>
              <a:t>        return </a:t>
            </a:r>
            <a:r>
              <a:rPr lang="en-US" altLang="ko-KR" sz="2400" dirty="0">
                <a:solidFill>
                  <a:srgbClr val="FF0000"/>
                </a:solidFill>
              </a:rPr>
              <a:t>1;</a:t>
            </a:r>
          </a:p>
          <a:p>
            <a:pPr>
              <a:lnSpc>
                <a:spcPts val="2500"/>
              </a:lnSpc>
            </a:pPr>
            <a:r>
              <a:rPr lang="en-US" altLang="ko-KR" sz="2400" dirty="0" smtClean="0">
                <a:solidFill>
                  <a:srgbClr val="FF0000"/>
                </a:solidFill>
              </a:rPr>
              <a:t>    else</a:t>
            </a:r>
            <a:endParaRPr lang="en-US" altLang="ko-KR" sz="2400" dirty="0">
              <a:solidFill>
                <a:srgbClr val="FF0000"/>
              </a:solidFill>
            </a:endParaRPr>
          </a:p>
          <a:p>
            <a:pPr>
              <a:lnSpc>
                <a:spcPts val="2500"/>
              </a:lnSpc>
            </a:pPr>
            <a:r>
              <a:rPr lang="en-US" altLang="ko-KR" sz="2400" dirty="0" smtClean="0">
                <a:solidFill>
                  <a:srgbClr val="FF0000"/>
                </a:solidFill>
              </a:rPr>
              <a:t>        return </a:t>
            </a:r>
            <a:r>
              <a:rPr lang="en-US" altLang="ko-KR" sz="2400" dirty="0">
                <a:solidFill>
                  <a:srgbClr val="FF0000"/>
                </a:solidFill>
              </a:rPr>
              <a:t>f(n - 1) + f(n - 2);</a:t>
            </a:r>
          </a:p>
          <a:p>
            <a:pPr>
              <a:lnSpc>
                <a:spcPts val="2500"/>
              </a:lnSpc>
            </a:pPr>
            <a:r>
              <a:rPr lang="en-US" altLang="ko-KR" sz="2400" dirty="0">
                <a:solidFill>
                  <a:srgbClr val="FF0000"/>
                </a:solidFill>
              </a:rPr>
              <a:t>}</a:t>
            </a:r>
          </a:p>
          <a:p>
            <a:pPr>
              <a:lnSpc>
                <a:spcPts val="2500"/>
              </a:lnSpc>
            </a:pPr>
            <a:r>
              <a:rPr lang="en-US" altLang="ko-KR" sz="2400" dirty="0" err="1">
                <a:solidFill>
                  <a:srgbClr val="FF0000"/>
                </a:solidFill>
              </a:rPr>
              <a:t>int</a:t>
            </a:r>
            <a:r>
              <a:rPr lang="en-US" altLang="ko-KR" sz="2400" dirty="0">
                <a:solidFill>
                  <a:srgbClr val="FF0000"/>
                </a:solidFill>
              </a:rPr>
              <a:t> main( )</a:t>
            </a:r>
          </a:p>
          <a:p>
            <a:pPr>
              <a:lnSpc>
                <a:spcPts val="2500"/>
              </a:lnSpc>
            </a:pPr>
            <a:r>
              <a:rPr lang="en-US" altLang="ko-KR" sz="2400" dirty="0">
                <a:solidFill>
                  <a:srgbClr val="FF0000"/>
                </a:solidFill>
              </a:rPr>
              <a:t>{</a:t>
            </a:r>
          </a:p>
          <a:p>
            <a:pPr>
              <a:lnSpc>
                <a:spcPts val="2500"/>
              </a:lnSpc>
            </a:pPr>
            <a:r>
              <a:rPr lang="en-US" altLang="ko-KR" sz="2400" dirty="0" smtClean="0">
                <a:solidFill>
                  <a:srgbClr val="FF0000"/>
                </a:solidFill>
              </a:rPr>
              <a:t>    </a:t>
            </a:r>
            <a:r>
              <a:rPr lang="en-US" altLang="ko-KR" sz="2400" dirty="0" err="1" smtClean="0">
                <a:solidFill>
                  <a:srgbClr val="FF0000"/>
                </a:solidFill>
              </a:rPr>
              <a:t>int</a:t>
            </a:r>
            <a:r>
              <a:rPr lang="en-US" altLang="ko-KR" sz="2400" dirty="0" smtClean="0">
                <a:solidFill>
                  <a:srgbClr val="FF0000"/>
                </a:solidFill>
              </a:rPr>
              <a:t> </a:t>
            </a:r>
            <a:r>
              <a:rPr lang="en-US" altLang="ko-KR" sz="2400" dirty="0">
                <a:solidFill>
                  <a:srgbClr val="FF0000"/>
                </a:solidFill>
              </a:rPr>
              <a:t>n;</a:t>
            </a:r>
          </a:p>
          <a:p>
            <a:pPr>
              <a:lnSpc>
                <a:spcPts val="2500"/>
              </a:lnSpc>
            </a:pPr>
            <a:r>
              <a:rPr lang="en-US" altLang="ko-KR" sz="2400" dirty="0" smtClean="0">
                <a:solidFill>
                  <a:srgbClr val="FF0000"/>
                </a:solidFill>
              </a:rPr>
              <a:t>    </a:t>
            </a:r>
            <a:r>
              <a:rPr lang="en-US" altLang="ko-KR" sz="2400" dirty="0" err="1" smtClean="0">
                <a:solidFill>
                  <a:srgbClr val="FF0000"/>
                </a:solidFill>
              </a:rPr>
              <a:t>scanf</a:t>
            </a:r>
            <a:r>
              <a:rPr lang="en-US" altLang="ko-KR" sz="2400" dirty="0">
                <a:solidFill>
                  <a:srgbClr val="FF0000"/>
                </a:solidFill>
              </a:rPr>
              <a:t>("%d", &amp;n);</a:t>
            </a:r>
          </a:p>
          <a:p>
            <a:pPr>
              <a:lnSpc>
                <a:spcPts val="2500"/>
              </a:lnSpc>
            </a:pPr>
            <a:r>
              <a:rPr lang="en-US" altLang="ko-KR" sz="2400" dirty="0" smtClean="0">
                <a:solidFill>
                  <a:srgbClr val="FF0000"/>
                </a:solidFill>
              </a:rPr>
              <a:t>    </a:t>
            </a:r>
            <a:r>
              <a:rPr lang="en-US" altLang="ko-KR" sz="2400" dirty="0" err="1" smtClean="0">
                <a:solidFill>
                  <a:srgbClr val="FF0000"/>
                </a:solidFill>
              </a:rPr>
              <a:t>printf</a:t>
            </a:r>
            <a:r>
              <a:rPr lang="en-US" altLang="ko-KR" sz="2400" dirty="0">
                <a:solidFill>
                  <a:srgbClr val="FF0000"/>
                </a:solidFill>
              </a:rPr>
              <a:t>("%d", f(n));</a:t>
            </a:r>
          </a:p>
          <a:p>
            <a:pPr>
              <a:lnSpc>
                <a:spcPts val="2500"/>
              </a:lnSpc>
            </a:pPr>
            <a:r>
              <a:rPr lang="en-US" altLang="ko-KR" sz="2400" dirty="0">
                <a:solidFill>
                  <a:srgbClr val="FF0000"/>
                </a:solidFill>
              </a:rPr>
              <a:t>}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11561" y="1163970"/>
            <a:ext cx="7992887" cy="1256918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3"/>
              </a:buBlip>
            </a:pPr>
            <a:r>
              <a:rPr lang="en-US" altLang="ko-KR" sz="3000" b="1" dirty="0">
                <a:solidFill>
                  <a:schemeClr val="tx1"/>
                </a:solidFill>
              </a:rPr>
              <a:t>n</a:t>
            </a:r>
            <a:r>
              <a:rPr lang="ko-KR" altLang="en-US" sz="3000" b="1">
                <a:solidFill>
                  <a:schemeClr val="tx1"/>
                </a:solidFill>
              </a:rPr>
              <a:t>번째 피보나치</a:t>
            </a:r>
            <a:r>
              <a:rPr lang="en-US" altLang="ko-KR" sz="3000" b="1" dirty="0">
                <a:solidFill>
                  <a:schemeClr val="tx1"/>
                </a:solidFill>
              </a:rPr>
              <a:t>(Fibonacci) </a:t>
            </a:r>
            <a:r>
              <a:rPr lang="ko-KR" altLang="en-US" sz="3000" b="1">
                <a:solidFill>
                  <a:schemeClr val="tx1"/>
                </a:solidFill>
              </a:rPr>
              <a:t>수를 계산해 주는 재귀 함수를 설계해 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686922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7236296" y="2063385"/>
            <a:ext cx="1230512" cy="526104"/>
            <a:chOff x="6742623" y="1607576"/>
            <a:chExt cx="1456880" cy="627589"/>
          </a:xfrm>
        </p:grpSpPr>
        <p:sp>
          <p:nvSpPr>
            <p:cNvPr id="10" name="모서리가 둥근 직사각형 9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973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129</a:t>
            </a:fld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611561" y="1385768"/>
            <a:ext cx="7992887" cy="1256918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3"/>
              </a:buBlip>
            </a:pPr>
            <a:r>
              <a:rPr lang="ko-KR" altLang="en-US" sz="3000" b="1" dirty="0">
                <a:solidFill>
                  <a:schemeClr val="tx1"/>
                </a:solidFill>
              </a:rPr>
              <a:t>별 삼각형을 출력하는 재귀 함수를 설계해 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7308304" y="2131110"/>
            <a:ext cx="1230512" cy="526104"/>
            <a:chOff x="6742623" y="1607576"/>
            <a:chExt cx="1456880" cy="627589"/>
          </a:xfrm>
        </p:grpSpPr>
        <p:sp>
          <p:nvSpPr>
            <p:cNvPr id="10" name="모서리가 둥근 직사각형 9">
              <a:hlinkClick r:id="rId4" action="ppaction://hlinkpres?slideindex=1&amp;slidetitle="/>
            </p:cNvPr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2" name="그림 11">
              <a:hlinkClick r:id="rId4" action="ppaction://hlinkpres?slideindex=1&amp;slidetitle=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616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973443" y="2935823"/>
            <a:ext cx="422263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n-NO" altLang="ko-KR" sz="2400" dirty="0">
                <a:solidFill>
                  <a:srgbClr val="FF0000"/>
                </a:solidFill>
              </a:rPr>
              <a:t>#include &lt;stdio.h&gt;</a:t>
            </a:r>
          </a:p>
          <a:p>
            <a:r>
              <a:rPr lang="nn-NO" altLang="ko-KR" sz="2400" dirty="0">
                <a:solidFill>
                  <a:srgbClr val="FF0000"/>
                </a:solidFill>
              </a:rPr>
              <a:t>int n, d[10001];</a:t>
            </a:r>
          </a:p>
          <a:p>
            <a:r>
              <a:rPr lang="nn-NO" altLang="ko-KR" sz="2400" dirty="0">
                <a:solidFill>
                  <a:srgbClr val="FF0000"/>
                </a:solidFill>
              </a:rPr>
              <a:t>int main( )</a:t>
            </a:r>
          </a:p>
          <a:p>
            <a:r>
              <a:rPr lang="nn-NO" altLang="ko-KR" sz="2400" dirty="0">
                <a:solidFill>
                  <a:srgbClr val="FF0000"/>
                </a:solidFill>
              </a:rPr>
              <a:t>{</a:t>
            </a:r>
          </a:p>
          <a:p>
            <a:r>
              <a:rPr lang="nn-NO" altLang="ko-KR" sz="2400" dirty="0" smtClean="0">
                <a:solidFill>
                  <a:srgbClr val="FF0000"/>
                </a:solidFill>
              </a:rPr>
              <a:t>    scanf</a:t>
            </a:r>
            <a:r>
              <a:rPr lang="nn-NO" altLang="ko-KR" sz="2400" dirty="0">
                <a:solidFill>
                  <a:srgbClr val="FF0000"/>
                </a:solidFill>
              </a:rPr>
              <a:t>("%d", &amp;n);</a:t>
            </a:r>
          </a:p>
          <a:p>
            <a:r>
              <a:rPr lang="nn-NO" altLang="ko-KR" sz="2400" dirty="0" smtClean="0">
                <a:solidFill>
                  <a:srgbClr val="FF0000"/>
                </a:solidFill>
              </a:rPr>
              <a:t>    for(int </a:t>
            </a:r>
            <a:r>
              <a:rPr lang="nn-NO" altLang="ko-KR" sz="2400" dirty="0">
                <a:solidFill>
                  <a:srgbClr val="FF0000"/>
                </a:solidFill>
              </a:rPr>
              <a:t>i = 1; i &lt;= n; i ++)</a:t>
            </a:r>
          </a:p>
          <a:p>
            <a:r>
              <a:rPr lang="nn-NO" altLang="ko-KR" sz="2400" dirty="0" smtClean="0">
                <a:solidFill>
                  <a:srgbClr val="FF0000"/>
                </a:solidFill>
              </a:rPr>
              <a:t>        scanf</a:t>
            </a:r>
            <a:r>
              <a:rPr lang="nn-NO" altLang="ko-KR" sz="2400" dirty="0">
                <a:solidFill>
                  <a:srgbClr val="FF0000"/>
                </a:solidFill>
              </a:rPr>
              <a:t>("%d", &amp;d[i]);</a:t>
            </a:r>
          </a:p>
          <a:p>
            <a:r>
              <a:rPr lang="nn-NO" altLang="ko-KR" sz="2400" dirty="0" smtClean="0">
                <a:solidFill>
                  <a:srgbClr val="FF0000"/>
                </a:solidFill>
              </a:rPr>
              <a:t>    for(int </a:t>
            </a:r>
            <a:r>
              <a:rPr lang="nn-NO" altLang="ko-KR" sz="2400" dirty="0">
                <a:solidFill>
                  <a:srgbClr val="FF0000"/>
                </a:solidFill>
              </a:rPr>
              <a:t>i = n; i &gt;= 1; i --)</a:t>
            </a:r>
          </a:p>
          <a:p>
            <a:r>
              <a:rPr lang="nn-NO" altLang="ko-KR" sz="2400" dirty="0" smtClean="0">
                <a:solidFill>
                  <a:srgbClr val="FF0000"/>
                </a:solidFill>
              </a:rPr>
              <a:t>        printf</a:t>
            </a:r>
            <a:r>
              <a:rPr lang="nn-NO" altLang="ko-KR" sz="2400" dirty="0">
                <a:solidFill>
                  <a:srgbClr val="FF0000"/>
                </a:solidFill>
              </a:rPr>
              <a:t>("%d ", d[i]);</a:t>
            </a:r>
          </a:p>
          <a:p>
            <a:r>
              <a:rPr lang="nn-NO" altLang="ko-KR" sz="2400" dirty="0">
                <a:solidFill>
                  <a:srgbClr val="FF0000"/>
                </a:solidFill>
              </a:rPr>
              <a:t>}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7308304" y="2576455"/>
            <a:ext cx="1230512" cy="526104"/>
            <a:chOff x="6742623" y="1607576"/>
            <a:chExt cx="1456880" cy="627589"/>
          </a:xfrm>
        </p:grpSpPr>
        <p:sp>
          <p:nvSpPr>
            <p:cNvPr id="10" name="모서리가 둥근 직사각형 9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  <p:sp>
        <p:nvSpPr>
          <p:cNvPr id="16" name="직사각형 15"/>
          <p:cNvSpPr/>
          <p:nvPr/>
        </p:nvSpPr>
        <p:spPr>
          <a:xfrm>
            <a:off x="611560" y="1476360"/>
            <a:ext cx="7992887" cy="1592600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4"/>
              </a:buBlip>
            </a:pPr>
            <a:r>
              <a:rPr lang="en-US" altLang="ko-KR" sz="3000" b="1" dirty="0">
                <a:solidFill>
                  <a:schemeClr val="tx1"/>
                </a:solidFill>
              </a:rPr>
              <a:t>n</a:t>
            </a:r>
            <a:r>
              <a:rPr lang="ko-KR" altLang="en-US" sz="3000" b="1" dirty="0">
                <a:solidFill>
                  <a:schemeClr val="tx1"/>
                </a:solidFill>
              </a:rPr>
              <a:t>개의 정수를 순서대로 </a:t>
            </a:r>
            <a:r>
              <a:rPr lang="ko-KR" altLang="en-US" sz="3000" b="1" dirty="0" err="1">
                <a:solidFill>
                  <a:schemeClr val="tx1"/>
                </a:solidFill>
              </a:rPr>
              <a:t>입력받고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 err="1">
                <a:solidFill>
                  <a:schemeClr val="tx1"/>
                </a:solidFill>
              </a:rPr>
              <a:t>입력받은</a:t>
            </a:r>
            <a:r>
              <a:rPr lang="ko-KR" altLang="en-US" sz="3000" b="1" dirty="0">
                <a:solidFill>
                  <a:schemeClr val="tx1"/>
                </a:solidFill>
              </a:rPr>
              <a:t> 반대의 순서로 출력하는 프로그램을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작성해보자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177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899592" y="1988840"/>
            <a:ext cx="7344816" cy="41764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2"/>
              </a:buBlip>
            </a:pP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함수를 정의해 사용하면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작업들을 정의해 추상적으로 생각하고 효과적으로 사용할 수 있다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.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사용하기 전에 </a:t>
            </a:r>
            <a:r>
              <a:rPr lang="ko-KR" altLang="en-US" sz="3000" b="1" dirty="0" smtClean="0">
                <a:solidFill>
                  <a:schemeClr val="tx1"/>
                </a:solidFill>
                <a:latin typeface="+mn-ea"/>
              </a:rPr>
              <a:t>미리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정의한 함수는 반복 및 중첩해서 사용할 수 있으며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구조체 형태의 함수도 정의해 사용할 수 있다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.</a:t>
            </a:r>
          </a:p>
          <a:p>
            <a:pPr marL="268288" indent="-268288" algn="just">
              <a:buSzPct val="70000"/>
              <a:buBlip>
                <a:blip r:embed="rId2"/>
              </a:buBlip>
            </a:pPr>
            <a:r>
              <a:rPr lang="ko-KR" altLang="en-US" sz="3000" b="1" dirty="0" smtClean="0">
                <a:solidFill>
                  <a:schemeClr val="tx1"/>
                </a:solidFill>
                <a:latin typeface="+mn-ea"/>
              </a:rPr>
              <a:t>문제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상황을 해결할 수 있는 재귀적 관계가 있다면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그 관계와 중단 시점을 작성하는 재귀 함수도 설계하고 </a:t>
            </a:r>
            <a:r>
              <a:rPr lang="ko-KR" altLang="en-US" sz="3000" b="1" dirty="0" smtClean="0">
                <a:solidFill>
                  <a:schemeClr val="tx1"/>
                </a:solidFill>
                <a:latin typeface="+mn-ea"/>
              </a:rPr>
              <a:t>사용할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수 있다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.</a:t>
            </a:r>
            <a:endParaRPr lang="en-US" altLang="ko-KR" sz="30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611560" y="980728"/>
            <a:ext cx="201622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정리하기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971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데이터와 작업의 모듈화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04623" y="1576852"/>
            <a:ext cx="809982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altLang="ko-KR" sz="3000" b="1" i="1" dirty="0">
                <a:solidFill>
                  <a:srgbClr val="C00000"/>
                </a:solidFill>
                <a:latin typeface="+mn-ea"/>
              </a:rPr>
              <a:t>bmp </a:t>
            </a:r>
            <a:r>
              <a:rPr lang="ko-KR" altLang="en-US" sz="3000" b="1" i="1">
                <a:solidFill>
                  <a:srgbClr val="C00000"/>
                </a:solidFill>
                <a:latin typeface="+mn-ea"/>
              </a:rPr>
              <a:t>이미지 프로세싱</a:t>
            </a:r>
            <a:endParaRPr lang="ko-KR" altLang="en-US" sz="3000" b="1" i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131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4135144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분석하기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4196143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9" y="4759984"/>
            <a:ext cx="75608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dirty="0" smtClean="0"/>
              <a:t>1024*768, 24bit, *.</a:t>
            </a:r>
            <a:r>
              <a:rPr lang="en-US" altLang="ko-KR" sz="3000" dirty="0"/>
              <a:t>bmp </a:t>
            </a:r>
            <a:r>
              <a:rPr lang="ko-KR" altLang="en-US" sz="3000" dirty="0"/>
              <a:t>파일을 준비해 실행하고</a:t>
            </a:r>
            <a:r>
              <a:rPr lang="en-US" altLang="ko-KR" sz="3000" dirty="0"/>
              <a:t>, </a:t>
            </a:r>
            <a:r>
              <a:rPr lang="ko-KR" altLang="en-US" sz="3000" dirty="0"/>
              <a:t>생성된 파일을 분석한다</a:t>
            </a:r>
            <a:r>
              <a:rPr lang="en-US" altLang="ko-KR" sz="3000" dirty="0"/>
              <a:t>.</a:t>
            </a:r>
            <a:endParaRPr lang="ko-KR" altLang="en-US" sz="3000" dirty="0"/>
          </a:p>
        </p:txBody>
      </p:sp>
      <p:sp>
        <p:nvSpPr>
          <p:cNvPr id="6" name="직사각형 5"/>
          <p:cNvSpPr/>
          <p:nvPr/>
        </p:nvSpPr>
        <p:spPr>
          <a:xfrm>
            <a:off x="881844" y="2138036"/>
            <a:ext cx="77226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000" indent="-252000">
              <a:buFont typeface="Arial" panose="020B0604020202020204" pitchFamily="34" charset="0"/>
              <a:buChar char="•"/>
            </a:pPr>
            <a:r>
              <a:rPr lang="ko-KR" altLang="en-US" sz="3000" b="1" dirty="0" smtClean="0"/>
              <a:t>주제</a:t>
            </a:r>
            <a:r>
              <a:rPr lang="en-US" altLang="ko-KR" sz="3000" b="1" dirty="0"/>
              <a:t>: </a:t>
            </a:r>
            <a:r>
              <a:rPr lang="en-US" altLang="ko-KR" sz="3000" dirty="0"/>
              <a:t>bmp </a:t>
            </a:r>
            <a:r>
              <a:rPr lang="ko-KR" altLang="en-US" sz="3000" dirty="0"/>
              <a:t>이미지 파일의 색상 데이터를 다룰 수 있다</a:t>
            </a:r>
            <a:r>
              <a:rPr lang="en-US" altLang="ko-KR" sz="3000" dirty="0"/>
              <a:t>.</a:t>
            </a:r>
          </a:p>
          <a:p>
            <a:pPr marL="252000" indent="-252000">
              <a:buFont typeface="Arial" panose="020B0604020202020204" pitchFamily="34" charset="0"/>
              <a:buChar char="•"/>
            </a:pPr>
            <a:r>
              <a:rPr lang="ko-KR" altLang="en-US" sz="3000" b="1" dirty="0" smtClean="0"/>
              <a:t>관련 </a:t>
            </a:r>
            <a:r>
              <a:rPr lang="ko-KR" altLang="en-US" sz="3000" b="1" dirty="0"/>
              <a:t>내용</a:t>
            </a:r>
            <a:r>
              <a:rPr lang="en-US" altLang="ko-KR" sz="3000" b="1" dirty="0"/>
              <a:t>/</a:t>
            </a:r>
            <a:r>
              <a:rPr lang="ko-KR" altLang="en-US" sz="3000" b="1" dirty="0"/>
              <a:t>분야</a:t>
            </a:r>
            <a:r>
              <a:rPr lang="en-US" altLang="ko-KR" sz="3000" b="1" dirty="0"/>
              <a:t>: </a:t>
            </a:r>
            <a:r>
              <a:rPr lang="ko-KR" altLang="en-US" sz="3000" dirty="0"/>
              <a:t>이미지 처리</a:t>
            </a:r>
            <a:r>
              <a:rPr lang="en-US" altLang="ko-KR" sz="3000" dirty="0"/>
              <a:t>, </a:t>
            </a:r>
            <a:r>
              <a:rPr lang="ko-KR" altLang="en-US" sz="3000" dirty="0"/>
              <a:t>이미지 인식</a:t>
            </a:r>
            <a:r>
              <a:rPr lang="en-US" altLang="ko-KR" sz="3000" dirty="0"/>
              <a:t>, </a:t>
            </a:r>
            <a:r>
              <a:rPr lang="ko-KR" altLang="en-US" sz="3000" dirty="0"/>
              <a:t>컴퓨터 영상 인식 등</a:t>
            </a:r>
          </a:p>
        </p:txBody>
      </p:sp>
    </p:spTree>
    <p:extLst>
      <p:ext uri="{BB962C8B-B14F-4D97-AF65-F5344CB8AC3E}">
        <p14:creationId xmlns:p14="http://schemas.microsoft.com/office/powerpoint/2010/main" val="276645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132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분석하기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611560" y="2420887"/>
            <a:ext cx="576064" cy="4032449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01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02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03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04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05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06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07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08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09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10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11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185664" y="2420888"/>
            <a:ext cx="7524000" cy="4032448"/>
          </a:xfrm>
          <a:prstGeom prst="roundRect">
            <a:avLst>
              <a:gd name="adj" fmla="val 1692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//1024*768, 24bit, bmp file only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#include &lt;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stdio.h</a:t>
            </a:r>
            <a:r>
              <a:rPr lang="en-US" altLang="ko-KR" sz="2400" spc="-100" dirty="0">
                <a:solidFill>
                  <a:schemeClr val="tx1"/>
                </a:solidFill>
              </a:rPr>
              <a:t>&gt;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#define W 1024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#define H 768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#define head 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54</a:t>
            </a:r>
          </a:p>
          <a:p>
            <a:pPr>
              <a:lnSpc>
                <a:spcPts val="2600"/>
              </a:lnSpc>
            </a:pPr>
            <a:endParaRPr lang="en-US" altLang="ko-KR" sz="2400" spc="-1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FILE *fp1, *fp2; //</a:t>
            </a:r>
            <a:r>
              <a:rPr lang="ko-KR" altLang="en-US" sz="2400" spc="-100" dirty="0">
                <a:solidFill>
                  <a:schemeClr val="tx1"/>
                </a:solidFill>
              </a:rPr>
              <a:t>파일 처리용 구조체 변수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unsigned char R[H][W], G[H][W], B[H][W]; //</a:t>
            </a:r>
            <a:r>
              <a:rPr lang="ko-KR" altLang="en-US" sz="2400" spc="-100" dirty="0">
                <a:solidFill>
                  <a:schemeClr val="tx1"/>
                </a:solidFill>
              </a:rPr>
              <a:t>색상 데이터 저장용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void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bmp_open</a:t>
            </a:r>
            <a:r>
              <a:rPr lang="en-US" altLang="ko-KR" sz="2400" spc="-100" dirty="0">
                <a:solidFill>
                  <a:schemeClr val="tx1"/>
                </a:solidFill>
              </a:rPr>
              <a:t>(char s[20], char t[20])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{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fp1 </a:t>
            </a:r>
            <a:r>
              <a:rPr lang="en-US" altLang="ko-KR" sz="2400" spc="-100" dirty="0">
                <a:solidFill>
                  <a:schemeClr val="tx1"/>
                </a:solidFill>
              </a:rPr>
              <a:t>=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fopen</a:t>
            </a:r>
            <a:r>
              <a:rPr lang="en-US" altLang="ko-KR" sz="2400" spc="-100" dirty="0">
                <a:solidFill>
                  <a:schemeClr val="tx1"/>
                </a:solidFill>
              </a:rPr>
              <a:t>(s,"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rb</a:t>
            </a:r>
            <a:r>
              <a:rPr lang="en-US" altLang="ko-KR" sz="2400" spc="-100" dirty="0">
                <a:solidFill>
                  <a:schemeClr val="tx1"/>
                </a:solidFill>
              </a:rPr>
              <a:t>"); //</a:t>
            </a:r>
            <a:r>
              <a:rPr lang="ko-KR" altLang="en-US" sz="2400" spc="-100" dirty="0">
                <a:solidFill>
                  <a:schemeClr val="tx1"/>
                </a:solidFill>
              </a:rPr>
              <a:t>바이너리 읽기 모드로 파일 열기</a:t>
            </a:r>
            <a:endParaRPr lang="en-US" altLang="ko-KR" sz="2400" spc="-100" dirty="0">
              <a:solidFill>
                <a:schemeClr val="tx1"/>
              </a:solidFill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185664" y="1988840"/>
            <a:ext cx="7524000" cy="432048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600"/>
              </a:lnSpc>
            </a:pPr>
            <a:r>
              <a:rPr lang="en-US" altLang="ko-KR" sz="2400" b="1" dirty="0">
                <a:solidFill>
                  <a:schemeClr val="bg1"/>
                </a:solidFill>
              </a:rPr>
              <a:t>bmp </a:t>
            </a:r>
            <a:r>
              <a:rPr lang="ko-KR" altLang="en-US" sz="2400" b="1">
                <a:solidFill>
                  <a:schemeClr val="bg1"/>
                </a:solidFill>
              </a:rPr>
              <a:t>이미지 프로세싱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데이터와 작업의 모듈화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4218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133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분석하기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611560" y="2420887"/>
            <a:ext cx="576064" cy="4032449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13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14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15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16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17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18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19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20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21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22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23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24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185664" y="2420888"/>
            <a:ext cx="7524000" cy="4032448"/>
          </a:xfrm>
          <a:prstGeom prst="roundRect">
            <a:avLst>
              <a:gd name="adj" fmla="val 1692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fp2 </a:t>
            </a:r>
            <a:r>
              <a:rPr lang="en-US" altLang="ko-KR" sz="2400" spc="-100" dirty="0">
                <a:solidFill>
                  <a:schemeClr val="tx1"/>
                </a:solidFill>
              </a:rPr>
              <a:t>=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fopen</a:t>
            </a:r>
            <a:r>
              <a:rPr lang="en-US" altLang="ko-KR" sz="2400" spc="-100" dirty="0">
                <a:solidFill>
                  <a:schemeClr val="tx1"/>
                </a:solidFill>
              </a:rPr>
              <a:t>(t,"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wb</a:t>
            </a:r>
            <a:r>
              <a:rPr lang="en-US" altLang="ko-KR" sz="2400" spc="-100" dirty="0">
                <a:solidFill>
                  <a:schemeClr val="tx1"/>
                </a:solidFill>
              </a:rPr>
              <a:t>"); //</a:t>
            </a:r>
            <a:r>
              <a:rPr lang="ko-KR" altLang="en-US" sz="2400" spc="-100" dirty="0">
                <a:solidFill>
                  <a:schemeClr val="tx1"/>
                </a:solidFill>
              </a:rPr>
              <a:t>바이너리 쓰기 모드로 파일 열기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}</a:t>
            </a:r>
          </a:p>
          <a:p>
            <a:pPr>
              <a:lnSpc>
                <a:spcPts val="2600"/>
              </a:lnSpc>
            </a:pPr>
            <a:endParaRPr lang="en-US" altLang="ko-KR" sz="2400" spc="-1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void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bmp_close</a:t>
            </a:r>
            <a:r>
              <a:rPr lang="en-US" altLang="ko-KR" sz="2400" spc="-100" dirty="0">
                <a:solidFill>
                  <a:schemeClr val="tx1"/>
                </a:solidFill>
              </a:rPr>
              <a:t>( )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{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fclose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(fp1</a:t>
            </a:r>
            <a:r>
              <a:rPr lang="en-US" altLang="ko-KR" sz="2400" spc="-100" dirty="0">
                <a:solidFill>
                  <a:schemeClr val="tx1"/>
                </a:solidFill>
              </a:rPr>
              <a:t>);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fclose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(fp2</a:t>
            </a:r>
            <a:r>
              <a:rPr lang="en-US" altLang="ko-KR" sz="2400" spc="-100" dirty="0">
                <a:solidFill>
                  <a:schemeClr val="tx1"/>
                </a:solidFill>
              </a:rPr>
              <a:t>);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}</a:t>
            </a:r>
          </a:p>
          <a:p>
            <a:pPr>
              <a:lnSpc>
                <a:spcPts val="2600"/>
              </a:lnSpc>
            </a:pPr>
            <a:endParaRPr lang="en-US" altLang="ko-KR" sz="2400" spc="-1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void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head_copy</a:t>
            </a:r>
            <a:r>
              <a:rPr lang="en-US" altLang="ko-KR" sz="2400" spc="-100" dirty="0">
                <a:solidFill>
                  <a:schemeClr val="tx1"/>
                </a:solidFill>
              </a:rPr>
              <a:t>( )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{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unsigned </a:t>
            </a:r>
            <a:r>
              <a:rPr lang="en-US" altLang="ko-KR" sz="2400" spc="-100" dirty="0">
                <a:solidFill>
                  <a:schemeClr val="tx1"/>
                </a:solidFill>
              </a:rPr>
              <a:t>char t;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185664" y="1988840"/>
            <a:ext cx="7524000" cy="432048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600"/>
              </a:lnSpc>
            </a:pPr>
            <a:r>
              <a:rPr lang="en-US" altLang="ko-KR" sz="2400" b="1" dirty="0">
                <a:solidFill>
                  <a:schemeClr val="bg1"/>
                </a:solidFill>
              </a:rPr>
              <a:t>bmp </a:t>
            </a:r>
            <a:r>
              <a:rPr lang="ko-KR" altLang="en-US" sz="2400" b="1">
                <a:solidFill>
                  <a:schemeClr val="bg1"/>
                </a:solidFill>
              </a:rPr>
              <a:t>이미지 프로세싱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데이터와 작업의 모듈화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7373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134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분석하기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611560" y="2420887"/>
            <a:ext cx="576064" cy="4032449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25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26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27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28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29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30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31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32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33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34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35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36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185664" y="2420888"/>
            <a:ext cx="7524000" cy="4032448"/>
          </a:xfrm>
          <a:prstGeom prst="roundRect">
            <a:avLst>
              <a:gd name="adj" fmla="val 1692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 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   for(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int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 = 0;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 &lt; head;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 ++)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{</a:t>
            </a:r>
            <a:endParaRPr lang="en-US" altLang="ko-KR" sz="2400" spc="-1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    t </a:t>
            </a:r>
            <a:r>
              <a:rPr lang="en-US" altLang="ko-KR" sz="2400" spc="-100" dirty="0">
                <a:solidFill>
                  <a:schemeClr val="tx1"/>
                </a:solidFill>
              </a:rPr>
              <a:t>=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getc</a:t>
            </a:r>
            <a:r>
              <a:rPr lang="en-US" altLang="ko-KR" sz="2400" spc="-100" dirty="0">
                <a:solidFill>
                  <a:schemeClr val="tx1"/>
                </a:solidFill>
              </a:rPr>
              <a:t>(fp1); //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getc</a:t>
            </a:r>
            <a:r>
              <a:rPr lang="en-US" altLang="ko-KR" sz="2400" spc="-100" dirty="0">
                <a:solidFill>
                  <a:schemeClr val="tx1"/>
                </a:solidFill>
              </a:rPr>
              <a:t>( ): 1 byte</a:t>
            </a:r>
            <a:r>
              <a:rPr lang="ko-KR" altLang="en-US" sz="2400" spc="-100" dirty="0">
                <a:solidFill>
                  <a:schemeClr val="tx1"/>
                </a:solidFill>
              </a:rPr>
              <a:t>를 </a:t>
            </a:r>
            <a:r>
              <a:rPr lang="ko-KR" altLang="en-US" sz="2400" spc="-100" dirty="0" err="1">
                <a:solidFill>
                  <a:schemeClr val="tx1"/>
                </a:solidFill>
              </a:rPr>
              <a:t>입력받는</a:t>
            </a:r>
            <a:r>
              <a:rPr lang="ko-KR" altLang="en-US" sz="2400" spc="-100" dirty="0">
                <a:solidFill>
                  <a:schemeClr val="tx1"/>
                </a:solidFill>
              </a:rPr>
              <a:t> 함수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    putc(t,fp2</a:t>
            </a:r>
            <a:r>
              <a:rPr lang="en-US" altLang="ko-KR" sz="2400" spc="-100" dirty="0">
                <a:solidFill>
                  <a:schemeClr val="tx1"/>
                </a:solidFill>
              </a:rPr>
              <a:t>); //putc( ): 1 byte</a:t>
            </a:r>
            <a:r>
              <a:rPr lang="ko-KR" altLang="en-US" sz="2400" spc="-100" dirty="0">
                <a:solidFill>
                  <a:schemeClr val="tx1"/>
                </a:solidFill>
              </a:rPr>
              <a:t>를 출력하는 </a:t>
            </a:r>
            <a:r>
              <a:rPr lang="ko-KR" altLang="en-US" sz="2400" spc="-100" dirty="0" smtClean="0">
                <a:solidFill>
                  <a:schemeClr val="tx1"/>
                </a:solidFill>
              </a:rPr>
              <a:t>함수</a:t>
            </a:r>
            <a:endParaRPr lang="en-US" altLang="ko-KR" sz="2400" spc="-100" dirty="0" smtClean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 }</a:t>
            </a:r>
            <a:endParaRPr lang="en-US" altLang="ko-KR" sz="2400" spc="-1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}</a:t>
            </a:r>
          </a:p>
          <a:p>
            <a:pPr>
              <a:lnSpc>
                <a:spcPts val="2600"/>
              </a:lnSpc>
            </a:pPr>
            <a:endParaRPr lang="en-US" altLang="ko-KR" sz="2400" spc="-1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void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bmp_read</a:t>
            </a:r>
            <a:r>
              <a:rPr lang="en-US" altLang="ko-KR" sz="2400" spc="-100" dirty="0">
                <a:solidFill>
                  <a:schemeClr val="tx1"/>
                </a:solidFill>
              </a:rPr>
              <a:t>( )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{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for(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int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 = 0;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 &lt; H;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 ++)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     for(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int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 </a:t>
            </a:r>
            <a:r>
              <a:rPr lang="en-US" altLang="ko-KR" sz="2400" spc="-100" dirty="0">
                <a:solidFill>
                  <a:schemeClr val="tx1"/>
                </a:solidFill>
              </a:rPr>
              <a:t>j = 0; j &lt; W; j ++)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	    {</a:t>
            </a:r>
            <a:endParaRPr lang="en-US" altLang="ko-KR" sz="2400" spc="-100" dirty="0">
              <a:solidFill>
                <a:schemeClr val="tx1"/>
              </a:solidFill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185664" y="1988840"/>
            <a:ext cx="7524000" cy="432048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600"/>
              </a:lnSpc>
            </a:pPr>
            <a:r>
              <a:rPr lang="en-US" altLang="ko-KR" sz="2400" b="1" dirty="0">
                <a:solidFill>
                  <a:schemeClr val="bg1"/>
                </a:solidFill>
              </a:rPr>
              <a:t>bmp </a:t>
            </a:r>
            <a:r>
              <a:rPr lang="ko-KR" altLang="en-US" sz="2400" b="1">
                <a:solidFill>
                  <a:schemeClr val="bg1"/>
                </a:solidFill>
              </a:rPr>
              <a:t>이미지 프로세싱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데이터와 작업의 모듈화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374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135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분석하기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611560" y="2420887"/>
            <a:ext cx="576064" cy="4032449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37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38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39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40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41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42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43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44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45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46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47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48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185664" y="2420888"/>
            <a:ext cx="7524000" cy="4032448"/>
          </a:xfrm>
          <a:prstGeom prst="roundRect">
            <a:avLst>
              <a:gd name="adj" fmla="val 1692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   B[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][j] =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getc</a:t>
            </a:r>
            <a:r>
              <a:rPr lang="en-US" altLang="ko-KR" sz="2400" spc="-100" dirty="0">
                <a:solidFill>
                  <a:schemeClr val="tx1"/>
                </a:solidFill>
              </a:rPr>
              <a:t>(fp1);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   G[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][j] =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getc</a:t>
            </a:r>
            <a:r>
              <a:rPr lang="en-US" altLang="ko-KR" sz="2400" spc="-100" dirty="0">
                <a:solidFill>
                  <a:schemeClr val="tx1"/>
                </a:solidFill>
              </a:rPr>
              <a:t>(fp1);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   R[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][j] =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getc</a:t>
            </a:r>
            <a:r>
              <a:rPr lang="en-US" altLang="ko-KR" sz="2400" spc="-100" dirty="0">
                <a:solidFill>
                  <a:schemeClr val="tx1"/>
                </a:solidFill>
              </a:rPr>
              <a:t>(fp1);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}</a:t>
            </a:r>
            <a:endParaRPr lang="en-US" altLang="ko-KR" sz="2400" spc="-1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}</a:t>
            </a:r>
          </a:p>
          <a:p>
            <a:pPr>
              <a:lnSpc>
                <a:spcPts val="2600"/>
              </a:lnSpc>
            </a:pPr>
            <a:endParaRPr lang="en-US" altLang="ko-KR" sz="2400" spc="-1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void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bmp_write</a:t>
            </a:r>
            <a:r>
              <a:rPr lang="en-US" altLang="ko-KR" sz="2400" spc="-100" dirty="0">
                <a:solidFill>
                  <a:schemeClr val="tx1"/>
                </a:solidFill>
              </a:rPr>
              <a:t>( )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{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for(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int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 = 0;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 &lt; H;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 ++)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for(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int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 </a:t>
            </a:r>
            <a:r>
              <a:rPr lang="en-US" altLang="ko-KR" sz="2400" spc="-100" dirty="0">
                <a:solidFill>
                  <a:schemeClr val="tx1"/>
                </a:solidFill>
              </a:rPr>
              <a:t>j = 0; j &lt; W;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j++</a:t>
            </a:r>
            <a:r>
              <a:rPr lang="en-US" altLang="ko-KR" sz="2400" spc="-100" dirty="0">
                <a:solidFill>
                  <a:schemeClr val="tx1"/>
                </a:solidFill>
              </a:rPr>
              <a:t>)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{</a:t>
            </a:r>
            <a:endParaRPr lang="en-US" altLang="ko-KR" sz="2400" spc="-1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    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putc(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B[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][j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], fp2);</a:t>
            </a:r>
            <a:endParaRPr lang="en-US" altLang="ko-KR" sz="2400" spc="-100" dirty="0">
              <a:solidFill>
                <a:schemeClr val="tx1"/>
              </a:solidFill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185664" y="1988840"/>
            <a:ext cx="7524000" cy="432048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600"/>
              </a:lnSpc>
            </a:pPr>
            <a:r>
              <a:rPr lang="en-US" altLang="ko-KR" sz="2400" b="1">
                <a:solidFill>
                  <a:schemeClr val="bg1"/>
                </a:solidFill>
              </a:rPr>
              <a:t>bmp </a:t>
            </a:r>
            <a:r>
              <a:rPr lang="ko-KR" altLang="en-US" sz="2400" b="1">
                <a:solidFill>
                  <a:schemeClr val="bg1"/>
                </a:solidFill>
              </a:rPr>
              <a:t>이미지 프로세싱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데이터와 작업의 모듈화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283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136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분석하기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611560" y="2420887"/>
            <a:ext cx="576064" cy="4032449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49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50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51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52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53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54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55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56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57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58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59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60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185664" y="2420888"/>
            <a:ext cx="7524000" cy="4032448"/>
          </a:xfrm>
          <a:prstGeom prst="roundRect">
            <a:avLst>
              <a:gd name="adj" fmla="val 1692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    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putc(G[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][j], fp2);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        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putc(R[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][j], fp2);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}</a:t>
            </a:r>
            <a:endParaRPr lang="en-US" altLang="ko-KR" sz="2400" spc="-1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}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void filter(float r, float g, float b)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{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for(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int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 = 0;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 &lt; H;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 ++)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    for(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int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 </a:t>
            </a:r>
            <a:r>
              <a:rPr lang="en-US" altLang="ko-KR" sz="2400" spc="-100" dirty="0">
                <a:solidFill>
                  <a:schemeClr val="tx1"/>
                </a:solidFill>
              </a:rPr>
              <a:t>j = 0; j &lt; W; j ++)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    {</a:t>
            </a:r>
            <a:endParaRPr lang="en-US" altLang="ko-KR" sz="2400" spc="-1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        B[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][j] = (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int</a:t>
            </a:r>
            <a:r>
              <a:rPr lang="en-US" altLang="ko-KR" sz="2400" spc="-100" dirty="0">
                <a:solidFill>
                  <a:schemeClr val="tx1"/>
                </a:solidFill>
              </a:rPr>
              <a:t>)(B[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][j] * b / 100);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        G[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][j] = (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int</a:t>
            </a:r>
            <a:r>
              <a:rPr lang="en-US" altLang="ko-KR" sz="2400" spc="-100" dirty="0">
                <a:solidFill>
                  <a:schemeClr val="tx1"/>
                </a:solidFill>
              </a:rPr>
              <a:t>)(G[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][j] * g / 100);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        R[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][j] = (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int</a:t>
            </a:r>
            <a:r>
              <a:rPr lang="en-US" altLang="ko-KR" sz="2400" spc="-100" dirty="0">
                <a:solidFill>
                  <a:schemeClr val="tx1"/>
                </a:solidFill>
              </a:rPr>
              <a:t>)(R[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i</a:t>
            </a:r>
            <a:r>
              <a:rPr lang="en-US" altLang="ko-KR" sz="2400" spc="-100" dirty="0">
                <a:solidFill>
                  <a:schemeClr val="tx1"/>
                </a:solidFill>
              </a:rPr>
              <a:t>][j] * r / 100);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185664" y="1988840"/>
            <a:ext cx="7524000" cy="432048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600"/>
              </a:lnSpc>
            </a:pPr>
            <a:r>
              <a:rPr lang="en-US" altLang="ko-KR" sz="2400" b="1">
                <a:solidFill>
                  <a:schemeClr val="bg1"/>
                </a:solidFill>
              </a:rPr>
              <a:t>bmp </a:t>
            </a:r>
            <a:r>
              <a:rPr lang="ko-KR" altLang="en-US" sz="2400" b="1">
                <a:solidFill>
                  <a:schemeClr val="bg1"/>
                </a:solidFill>
              </a:rPr>
              <a:t>이미지 프로세싱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데이터와 작업의 모듈화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0209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137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분석하기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611560" y="2420887"/>
            <a:ext cx="576064" cy="4032449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61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62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63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64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65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66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67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68</a:t>
            </a:r>
          </a:p>
          <a:p>
            <a:pPr algn="ctr">
              <a:lnSpc>
                <a:spcPts val="2600"/>
              </a:lnSpc>
            </a:pPr>
            <a:r>
              <a:rPr lang="en-US" altLang="ko-KR" sz="2400" smtClean="0">
                <a:solidFill>
                  <a:schemeClr val="tx1"/>
                </a:solidFill>
              </a:rPr>
              <a:t>69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70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71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72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185664" y="2420888"/>
            <a:ext cx="7524000" cy="4032448"/>
          </a:xfrm>
          <a:prstGeom prst="roundRect">
            <a:avLst>
              <a:gd name="adj" fmla="val 1692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2600"/>
              </a:lnSpc>
            </a:pPr>
            <a:r>
              <a:rPr lang="en-US" altLang="ko-KR" sz="2400" spc="-100">
                <a:solidFill>
                  <a:schemeClr val="tx1"/>
                </a:solidFill>
              </a:rPr>
              <a:t>        }</a:t>
            </a:r>
          </a:p>
          <a:p>
            <a:pPr>
              <a:lnSpc>
                <a:spcPts val="2600"/>
              </a:lnSpc>
            </a:pPr>
            <a:endParaRPr lang="en-US" altLang="ko-KR" sz="2400" spc="-100" smtClean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smtClean="0">
                <a:solidFill>
                  <a:schemeClr val="tx1"/>
                </a:solidFill>
              </a:rPr>
              <a:t>    for(int </a:t>
            </a:r>
            <a:r>
              <a:rPr lang="en-US" altLang="ko-KR" sz="2400" spc="-100">
                <a:solidFill>
                  <a:schemeClr val="tx1"/>
                </a:solidFill>
              </a:rPr>
              <a:t>i = 0; i &lt; H; i ++)</a:t>
            </a:r>
          </a:p>
          <a:p>
            <a:pPr>
              <a:lnSpc>
                <a:spcPts val="2600"/>
              </a:lnSpc>
            </a:pPr>
            <a:r>
              <a:rPr lang="en-US" altLang="ko-KR" sz="2400" spc="-100" smtClean="0">
                <a:solidFill>
                  <a:schemeClr val="tx1"/>
                </a:solidFill>
              </a:rPr>
              <a:t>        for(int </a:t>
            </a:r>
            <a:r>
              <a:rPr lang="en-US" altLang="ko-KR" sz="2400" spc="-100">
                <a:solidFill>
                  <a:schemeClr val="tx1"/>
                </a:solidFill>
              </a:rPr>
              <a:t>j = 0; j &lt; W; j ++)</a:t>
            </a:r>
          </a:p>
          <a:p>
            <a:pPr>
              <a:lnSpc>
                <a:spcPts val="2600"/>
              </a:lnSpc>
            </a:pPr>
            <a:r>
              <a:rPr lang="en-US" altLang="ko-KR" sz="2400" spc="-100" smtClean="0">
                <a:solidFill>
                  <a:schemeClr val="tx1"/>
                </a:solidFill>
              </a:rPr>
              <a:t>        {</a:t>
            </a:r>
            <a:endParaRPr lang="en-US" altLang="ko-KR" sz="2400" spc="-10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smtClean="0">
                <a:solidFill>
                  <a:schemeClr val="tx1"/>
                </a:solidFill>
              </a:rPr>
              <a:t>            putc(B[i</a:t>
            </a:r>
            <a:r>
              <a:rPr lang="en-US" altLang="ko-KR" sz="2400" spc="-100">
                <a:solidFill>
                  <a:schemeClr val="tx1"/>
                </a:solidFill>
              </a:rPr>
              <a:t>][j], fp2);</a:t>
            </a:r>
          </a:p>
          <a:p>
            <a:pPr>
              <a:lnSpc>
                <a:spcPts val="2600"/>
              </a:lnSpc>
            </a:pPr>
            <a:r>
              <a:rPr lang="en-US" altLang="ko-KR" sz="2400" spc="-100" smtClean="0">
                <a:solidFill>
                  <a:schemeClr val="tx1"/>
                </a:solidFill>
              </a:rPr>
              <a:t>            putc(G[i</a:t>
            </a:r>
            <a:r>
              <a:rPr lang="en-US" altLang="ko-KR" sz="2400" spc="-100">
                <a:solidFill>
                  <a:schemeClr val="tx1"/>
                </a:solidFill>
              </a:rPr>
              <a:t>][j], fp2);</a:t>
            </a:r>
          </a:p>
          <a:p>
            <a:pPr>
              <a:lnSpc>
                <a:spcPts val="2600"/>
              </a:lnSpc>
            </a:pPr>
            <a:r>
              <a:rPr lang="en-US" altLang="ko-KR" sz="2400" spc="-100" smtClean="0">
                <a:solidFill>
                  <a:schemeClr val="tx1"/>
                </a:solidFill>
              </a:rPr>
              <a:t>            putc(R[i</a:t>
            </a:r>
            <a:r>
              <a:rPr lang="en-US" altLang="ko-KR" sz="2400" spc="-100">
                <a:solidFill>
                  <a:schemeClr val="tx1"/>
                </a:solidFill>
              </a:rPr>
              <a:t>][j], fp2);</a:t>
            </a:r>
          </a:p>
          <a:p>
            <a:pPr>
              <a:lnSpc>
                <a:spcPts val="2600"/>
              </a:lnSpc>
            </a:pPr>
            <a:r>
              <a:rPr lang="en-US" altLang="ko-KR" sz="2400" spc="-100" smtClean="0">
                <a:solidFill>
                  <a:schemeClr val="tx1"/>
                </a:solidFill>
              </a:rPr>
              <a:t>        }</a:t>
            </a:r>
          </a:p>
          <a:p>
            <a:pPr>
              <a:lnSpc>
                <a:spcPts val="2600"/>
              </a:lnSpc>
            </a:pPr>
            <a:r>
              <a:rPr lang="en-US" altLang="ko-KR" sz="2400" spc="-100" smtClean="0">
                <a:solidFill>
                  <a:schemeClr val="tx1"/>
                </a:solidFill>
              </a:rPr>
              <a:t>    }</a:t>
            </a:r>
          </a:p>
          <a:p>
            <a:pPr>
              <a:lnSpc>
                <a:spcPts val="2600"/>
              </a:lnSpc>
            </a:pPr>
            <a:endParaRPr lang="en-US" altLang="ko-KR" sz="2400" spc="-10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>
                <a:solidFill>
                  <a:schemeClr val="tx1"/>
                </a:solidFill>
              </a:rPr>
              <a:t>int main( )</a:t>
            </a:r>
            <a:endParaRPr lang="en-US" altLang="ko-KR" sz="2400" spc="-100" dirty="0">
              <a:solidFill>
                <a:schemeClr val="tx1"/>
              </a:solidFill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185664" y="1988840"/>
            <a:ext cx="7524000" cy="432048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600"/>
              </a:lnSpc>
            </a:pPr>
            <a:r>
              <a:rPr lang="en-US" altLang="ko-KR" sz="2400" b="1">
                <a:solidFill>
                  <a:schemeClr val="bg1"/>
                </a:solidFill>
              </a:rPr>
              <a:t>bmp </a:t>
            </a:r>
            <a:r>
              <a:rPr lang="ko-KR" altLang="en-US" sz="2400" b="1">
                <a:solidFill>
                  <a:schemeClr val="bg1"/>
                </a:solidFill>
              </a:rPr>
              <a:t>이미지 프로세싱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데이터와 작업의 모듈화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7670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138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분석하기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611560" y="2420887"/>
            <a:ext cx="576064" cy="4032449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73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74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75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76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77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78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79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80</a:t>
            </a:r>
          </a:p>
          <a:p>
            <a:pPr algn="ctr">
              <a:lnSpc>
                <a:spcPts val="2600"/>
              </a:lnSpc>
            </a:pPr>
            <a:r>
              <a:rPr lang="en-US" altLang="ko-KR" sz="2400">
                <a:solidFill>
                  <a:schemeClr val="tx1"/>
                </a:solidFill>
              </a:rPr>
              <a:t>81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185664" y="2420888"/>
            <a:ext cx="7524000" cy="4032448"/>
          </a:xfrm>
          <a:prstGeom prst="roundRect">
            <a:avLst>
              <a:gd name="adj" fmla="val 1692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2600"/>
              </a:lnSpc>
            </a:pPr>
            <a:r>
              <a:rPr lang="en-US" altLang="ko-KR" sz="2400" spc="-100">
                <a:solidFill>
                  <a:schemeClr val="tx1"/>
                </a:solidFill>
              </a:rPr>
              <a:t>{</a:t>
            </a:r>
          </a:p>
          <a:p>
            <a:pPr>
              <a:lnSpc>
                <a:spcPts val="2600"/>
              </a:lnSpc>
            </a:pPr>
            <a:r>
              <a:rPr lang="en-US" altLang="ko-KR" sz="2400" spc="-100" smtClean="0">
                <a:solidFill>
                  <a:schemeClr val="tx1"/>
                </a:solidFill>
              </a:rPr>
              <a:t>    bmp_open</a:t>
            </a:r>
            <a:r>
              <a:rPr lang="en-US" altLang="ko-KR" sz="2400" spc="-100">
                <a:solidFill>
                  <a:schemeClr val="tx1"/>
                </a:solidFill>
              </a:rPr>
              <a:t>("rgb.bmp", "filter.bmp");</a:t>
            </a:r>
          </a:p>
          <a:p>
            <a:pPr>
              <a:lnSpc>
                <a:spcPts val="2600"/>
              </a:lnSpc>
            </a:pPr>
            <a:r>
              <a:rPr lang="en-US" altLang="ko-KR" sz="2400" spc="-100" smtClean="0">
                <a:solidFill>
                  <a:schemeClr val="tx1"/>
                </a:solidFill>
              </a:rPr>
              <a:t>    head_copy</a:t>
            </a:r>
            <a:r>
              <a:rPr lang="en-US" altLang="ko-KR" sz="2400" spc="-100">
                <a:solidFill>
                  <a:schemeClr val="tx1"/>
                </a:solidFill>
              </a:rPr>
              <a:t>( );</a:t>
            </a:r>
          </a:p>
          <a:p>
            <a:pPr>
              <a:lnSpc>
                <a:spcPts val="2600"/>
              </a:lnSpc>
            </a:pPr>
            <a:r>
              <a:rPr lang="en-US" altLang="ko-KR" sz="2400" spc="-100" smtClean="0">
                <a:solidFill>
                  <a:schemeClr val="tx1"/>
                </a:solidFill>
              </a:rPr>
              <a:t>    bmp_read</a:t>
            </a:r>
            <a:r>
              <a:rPr lang="en-US" altLang="ko-KR" sz="2400" spc="-100">
                <a:solidFill>
                  <a:schemeClr val="tx1"/>
                </a:solidFill>
              </a:rPr>
              <a:t>( </a:t>
            </a:r>
            <a:r>
              <a:rPr lang="en-US" altLang="ko-KR" sz="2400" spc="-100" smtClean="0">
                <a:solidFill>
                  <a:schemeClr val="tx1"/>
                </a:solidFill>
              </a:rPr>
              <a:t>);</a:t>
            </a:r>
          </a:p>
          <a:p>
            <a:pPr>
              <a:lnSpc>
                <a:spcPts val="2600"/>
              </a:lnSpc>
            </a:pPr>
            <a:endParaRPr lang="en-US" altLang="ko-KR" sz="2400" spc="-10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smtClean="0">
                <a:solidFill>
                  <a:schemeClr val="tx1"/>
                </a:solidFill>
              </a:rPr>
              <a:t>    filter(50</a:t>
            </a:r>
            <a:r>
              <a:rPr lang="en-US" altLang="ko-KR" sz="2400" spc="-100">
                <a:solidFill>
                  <a:schemeClr val="tx1"/>
                </a:solidFill>
              </a:rPr>
              <a:t>, 50, 50); //r,g,b percentage</a:t>
            </a:r>
          </a:p>
          <a:p>
            <a:pPr>
              <a:lnSpc>
                <a:spcPts val="2600"/>
              </a:lnSpc>
            </a:pPr>
            <a:r>
              <a:rPr lang="en-US" altLang="ko-KR" sz="2400" spc="-100" smtClean="0">
                <a:solidFill>
                  <a:schemeClr val="tx1"/>
                </a:solidFill>
              </a:rPr>
              <a:t>    bmp_write</a:t>
            </a:r>
            <a:r>
              <a:rPr lang="en-US" altLang="ko-KR" sz="2400" spc="-100">
                <a:solidFill>
                  <a:schemeClr val="tx1"/>
                </a:solidFill>
              </a:rPr>
              <a:t>( );</a:t>
            </a:r>
          </a:p>
          <a:p>
            <a:pPr>
              <a:lnSpc>
                <a:spcPts val="2600"/>
              </a:lnSpc>
            </a:pPr>
            <a:r>
              <a:rPr lang="en-US" altLang="ko-KR" sz="2400" spc="-100" smtClean="0">
                <a:solidFill>
                  <a:schemeClr val="tx1"/>
                </a:solidFill>
              </a:rPr>
              <a:t>    bmp_close</a:t>
            </a:r>
            <a:r>
              <a:rPr lang="en-US" altLang="ko-KR" sz="2400" spc="-100">
                <a:solidFill>
                  <a:schemeClr val="tx1"/>
                </a:solidFill>
              </a:rPr>
              <a:t>( );</a:t>
            </a:r>
          </a:p>
          <a:p>
            <a:pPr>
              <a:lnSpc>
                <a:spcPts val="2600"/>
              </a:lnSpc>
            </a:pPr>
            <a:r>
              <a:rPr lang="en-US" altLang="ko-KR" sz="2400" spc="-100">
                <a:solidFill>
                  <a:schemeClr val="tx1"/>
                </a:solidFill>
              </a:rPr>
              <a:t>}</a:t>
            </a:r>
            <a:endParaRPr lang="en-US" altLang="ko-KR" sz="2400" spc="-100" dirty="0">
              <a:solidFill>
                <a:schemeClr val="tx1"/>
              </a:solidFill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185664" y="1988840"/>
            <a:ext cx="7524000" cy="432048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600"/>
              </a:lnSpc>
            </a:pPr>
            <a:r>
              <a:rPr lang="en-US" altLang="ko-KR" sz="2400" b="1">
                <a:solidFill>
                  <a:schemeClr val="bg1"/>
                </a:solidFill>
              </a:rPr>
              <a:t>bmp </a:t>
            </a:r>
            <a:r>
              <a:rPr lang="ko-KR" altLang="en-US" sz="2400" b="1">
                <a:solidFill>
                  <a:schemeClr val="bg1"/>
                </a:solidFill>
              </a:rPr>
              <a:t>이미지 프로세싱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데이터와 작업의 모듈화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13735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139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분석하기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9" name="object 7"/>
          <p:cNvSpPr txBox="1"/>
          <p:nvPr/>
        </p:nvSpPr>
        <p:spPr>
          <a:xfrm>
            <a:off x="670861" y="4058559"/>
            <a:ext cx="625475" cy="157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40" dirty="0">
                <a:solidFill>
                  <a:srgbClr val="FFFFFF"/>
                </a:solidFill>
                <a:latin typeface="-윤고딕330"/>
                <a:cs typeface="-윤고딕330"/>
              </a:rPr>
              <a:t>분석 </a:t>
            </a:r>
            <a:r>
              <a:rPr sz="950" spc="-30" dirty="0">
                <a:solidFill>
                  <a:srgbClr val="FFFFFF"/>
                </a:solidFill>
                <a:latin typeface="-윤고딕330"/>
                <a:cs typeface="-윤고딕330"/>
              </a:rPr>
              <a:t>및</a:t>
            </a:r>
            <a:r>
              <a:rPr sz="950" spc="-170" dirty="0">
                <a:solidFill>
                  <a:srgbClr val="FFFFFF"/>
                </a:solidFill>
                <a:latin typeface="-윤고딕330"/>
                <a:cs typeface="-윤고딕330"/>
              </a:rPr>
              <a:t> </a:t>
            </a:r>
            <a:r>
              <a:rPr sz="950" spc="-55" dirty="0">
                <a:solidFill>
                  <a:srgbClr val="FFFFFF"/>
                </a:solidFill>
                <a:latin typeface="-윤고딕330"/>
                <a:cs typeface="-윤고딕330"/>
              </a:rPr>
              <a:t>해석</a:t>
            </a:r>
            <a:endParaRPr sz="950">
              <a:latin typeface="-윤고딕330"/>
              <a:cs typeface="-윤고딕330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960133" y="2096852"/>
            <a:ext cx="2099699" cy="504056"/>
          </a:xfrm>
          <a:prstGeom prst="roundRect">
            <a:avLst/>
          </a:prstGeom>
          <a:solidFill>
            <a:srgbClr val="ED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smtClean="0"/>
              <a:t>실행 결과</a:t>
            </a:r>
            <a:endParaRPr lang="ko-KR" altLang="en-US" sz="2400" b="1"/>
          </a:p>
        </p:txBody>
      </p:sp>
      <p:sp>
        <p:nvSpPr>
          <p:cNvPr id="28" name="TextBox 27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데이터와 작업의 모듈화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71037"/>
              </p:ext>
            </p:extLst>
          </p:nvPr>
        </p:nvGraphicFramePr>
        <p:xfrm>
          <a:off x="1007294" y="2739220"/>
          <a:ext cx="7355595" cy="196328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4518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18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18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99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>
                          <a:solidFill>
                            <a:schemeClr val="tx1"/>
                          </a:solidFill>
                        </a:rPr>
                        <a:t>원본 이미지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solidFill>
                            <a:schemeClr val="tx1"/>
                          </a:solidFill>
                        </a:rPr>
                        <a:t>f(100, 0, 0)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solidFill>
                            <a:schemeClr val="tx1"/>
                          </a:solidFill>
                        </a:rPr>
                        <a:t>f(0, 100, 0)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6086">
                <a:tc>
                  <a:txBody>
                    <a:bodyPr/>
                    <a:lstStyle/>
                    <a:p>
                      <a:pPr algn="ctr" latinLnBrk="1"/>
                      <a:endParaRPr lang="en-US" altLang="ko-KR" sz="2800" dirty="0" smtClean="0"/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2800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2800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796810"/>
              </p:ext>
            </p:extLst>
          </p:nvPr>
        </p:nvGraphicFramePr>
        <p:xfrm>
          <a:off x="2596688" y="4821615"/>
          <a:ext cx="4903730" cy="174347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4518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18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718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solidFill>
                            <a:schemeClr val="tx1"/>
                          </a:solidFill>
                        </a:rPr>
                        <a:t>f(0, 0, 100)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solidFill>
                            <a:schemeClr val="tx1"/>
                          </a:solidFill>
                        </a:rPr>
                        <a:t>f(50, 50, 50)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6271">
                <a:tc>
                  <a:txBody>
                    <a:bodyPr/>
                    <a:lstStyle/>
                    <a:p>
                      <a:pPr algn="ctr" latinLnBrk="1"/>
                      <a:endParaRPr lang="en-US" altLang="ko-KR" sz="2800" dirty="0" smtClean="0"/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2800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5664" y="3312015"/>
            <a:ext cx="1812880" cy="1353211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9155" y="3312015"/>
            <a:ext cx="1756156" cy="131087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8514" y="3323135"/>
            <a:ext cx="1756156" cy="131087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56953" y="5334618"/>
            <a:ext cx="1550280" cy="1157196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32707" y="5351369"/>
            <a:ext cx="1527839" cy="1140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31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84784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en-US" altLang="ko-KR" sz="3000" b="1" dirty="0">
                <a:solidFill>
                  <a:schemeClr val="tx1"/>
                </a:solidFill>
              </a:rPr>
              <a:t>1~6 </a:t>
            </a:r>
            <a:r>
              <a:rPr lang="ko-KR" altLang="en-US" sz="3000" b="1" dirty="0">
                <a:solidFill>
                  <a:schemeClr val="tx1"/>
                </a:solidFill>
              </a:rPr>
              <a:t>범위의 </a:t>
            </a:r>
            <a:r>
              <a:rPr lang="en-US" altLang="ko-KR" sz="3000" b="1" dirty="0">
                <a:solidFill>
                  <a:schemeClr val="tx1"/>
                </a:solidFill>
              </a:rPr>
              <a:t>n</a:t>
            </a:r>
            <a:r>
              <a:rPr lang="ko-KR" altLang="en-US" sz="3000" b="1" dirty="0">
                <a:solidFill>
                  <a:schemeClr val="tx1"/>
                </a:solidFill>
              </a:rPr>
              <a:t>개의 자연수가 입력되었을 때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각 수가 입력된 개수를 출력하는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프로그램을 작성해 </a:t>
            </a:r>
            <a:r>
              <a:rPr lang="ko-KR" altLang="en-US" sz="3000" b="1" dirty="0">
                <a:solidFill>
                  <a:schemeClr val="tx1"/>
                </a:solidFill>
              </a:rPr>
              <a:t>보자</a:t>
            </a:r>
            <a:r>
              <a:rPr lang="en-US" altLang="ko-KR" sz="3000" b="1" dirty="0">
                <a:solidFill>
                  <a:schemeClr val="tx1"/>
                </a:solidFill>
              </a:rPr>
              <a:t>.(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1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>
                <a:solidFill>
                  <a:schemeClr val="tx1"/>
                </a:solidFill>
              </a:rPr>
              <a:t>= 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n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=1000000)</a:t>
            </a:r>
          </a:p>
          <a:p>
            <a:pPr algn="just">
              <a:buSzPct val="70000"/>
            </a:pPr>
            <a:endParaRPr lang="en-US" altLang="ko-KR" sz="2400" dirty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첫 줄에 자연수의 개수 </a:t>
            </a: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이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두 번째 줄에 </a:t>
            </a: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개의 자연수가 공백을 두고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각 자연수가 입력된 개수를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           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10 </a:t>
            </a:r>
            <a:r>
              <a:rPr lang="en-US" altLang="ko-KR" sz="2400" dirty="0" smtClean="0">
                <a:solidFill>
                  <a:schemeClr val="tx1"/>
                </a:solidFill>
              </a:rPr>
              <a:t>                         1 </a:t>
            </a:r>
            <a:r>
              <a:rPr lang="en-US" altLang="ko-KR" sz="2400" dirty="0">
                <a:solidFill>
                  <a:schemeClr val="tx1"/>
                </a:solidFill>
              </a:rPr>
              <a:t>2 3 2 1 1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4 3 2 5 3 1 4 6 2 3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231560" y="833953"/>
            <a:ext cx="520527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입력된 자연수 개수 출력하기</a:t>
            </a:r>
          </a:p>
        </p:txBody>
      </p:sp>
      <p:grpSp>
        <p:nvGrpSpPr>
          <p:cNvPr id="8" name="그룹 7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876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140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분석하기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9" name="object 7"/>
          <p:cNvSpPr txBox="1"/>
          <p:nvPr/>
        </p:nvSpPr>
        <p:spPr>
          <a:xfrm>
            <a:off x="670861" y="4058559"/>
            <a:ext cx="625475" cy="157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40" dirty="0">
                <a:solidFill>
                  <a:srgbClr val="FFFFFF"/>
                </a:solidFill>
                <a:latin typeface="-윤고딕330"/>
                <a:cs typeface="-윤고딕330"/>
              </a:rPr>
              <a:t>분석 </a:t>
            </a:r>
            <a:r>
              <a:rPr sz="950" spc="-30" dirty="0">
                <a:solidFill>
                  <a:srgbClr val="FFFFFF"/>
                </a:solidFill>
                <a:latin typeface="-윤고딕330"/>
                <a:cs typeface="-윤고딕330"/>
              </a:rPr>
              <a:t>및</a:t>
            </a:r>
            <a:r>
              <a:rPr sz="950" spc="-170" dirty="0">
                <a:solidFill>
                  <a:srgbClr val="FFFFFF"/>
                </a:solidFill>
                <a:latin typeface="-윤고딕330"/>
                <a:cs typeface="-윤고딕330"/>
              </a:rPr>
              <a:t> </a:t>
            </a:r>
            <a:r>
              <a:rPr sz="950" spc="-55" dirty="0">
                <a:solidFill>
                  <a:srgbClr val="FFFFFF"/>
                </a:solidFill>
                <a:latin typeface="-윤고딕330"/>
                <a:cs typeface="-윤고딕330"/>
              </a:rPr>
              <a:t>해석</a:t>
            </a:r>
            <a:endParaRPr sz="950">
              <a:latin typeface="-윤고딕330"/>
              <a:cs typeface="-윤고딕330"/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960133" y="2132856"/>
            <a:ext cx="2099699" cy="504056"/>
          </a:xfrm>
          <a:prstGeom prst="roundRect">
            <a:avLst/>
          </a:prstGeom>
          <a:solidFill>
            <a:srgbClr val="ED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/>
              <a:t>분석 및 해석</a:t>
            </a:r>
            <a:endParaRPr lang="ko-KR" altLang="en-US" sz="2400" b="1" dirty="0"/>
          </a:p>
        </p:txBody>
      </p:sp>
      <p:sp>
        <p:nvSpPr>
          <p:cNvPr id="6" name="모서리가 둥근 직사각형 5"/>
          <p:cNvSpPr/>
          <p:nvPr/>
        </p:nvSpPr>
        <p:spPr>
          <a:xfrm>
            <a:off x="960133" y="2780928"/>
            <a:ext cx="7569939" cy="3575422"/>
          </a:xfrm>
          <a:prstGeom prst="roundRect">
            <a:avLst>
              <a:gd name="adj" fmla="val 4093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데이터와 작업의 모듈화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15616" y="2997763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ko-KR" altLang="en-US" sz="2400" dirty="0">
                <a:solidFill>
                  <a:srgbClr val="FF0000"/>
                </a:solidFill>
              </a:rPr>
              <a:t>원본 이미지에서 필터를 적용한 효과를 볼 수 있다</a:t>
            </a:r>
            <a:r>
              <a:rPr lang="en-US" altLang="ko-KR" sz="2400" dirty="0">
                <a:solidFill>
                  <a:srgbClr val="FF0000"/>
                </a:solidFill>
              </a:rPr>
              <a:t>.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7299560" y="2117929"/>
            <a:ext cx="1230512" cy="526104"/>
            <a:chOff x="6742623" y="1607576"/>
            <a:chExt cx="1456880" cy="627589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8733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141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응용하기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443062"/>
              </p:ext>
            </p:extLst>
          </p:nvPr>
        </p:nvGraphicFramePr>
        <p:xfrm>
          <a:off x="1104836" y="3115606"/>
          <a:ext cx="7355594" cy="31089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677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77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실험 내용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실험 결과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2800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직사각형 2"/>
          <p:cNvSpPr/>
          <p:nvPr/>
        </p:nvSpPr>
        <p:spPr>
          <a:xfrm>
            <a:off x="988440" y="1968160"/>
            <a:ext cx="74719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/>
              <a:t>자신이 이해한 것을 바탕으로 다양한 방법으로 코드를 수정해 보자</a:t>
            </a:r>
            <a:r>
              <a:rPr lang="en-US" altLang="ko-KR" sz="3000"/>
              <a:t>.</a:t>
            </a:r>
            <a:endParaRPr lang="ko-KR" altLang="en-US" sz="3000"/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실행 구조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45305" y="3719946"/>
            <a:ext cx="33266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rgbClr val="FF0000"/>
                </a:solidFill>
              </a:rPr>
              <a:t>(</a:t>
            </a:r>
            <a:r>
              <a:rPr lang="ko-KR" altLang="en-US" sz="2400" dirty="0" smtClean="0">
                <a:solidFill>
                  <a:srgbClr val="FF0000"/>
                </a:solidFill>
              </a:rPr>
              <a:t>예</a:t>
            </a:r>
            <a:r>
              <a:rPr lang="en-US" altLang="ko-KR" sz="2400" dirty="0" smtClean="0">
                <a:solidFill>
                  <a:srgbClr val="FF0000"/>
                </a:solidFill>
              </a:rPr>
              <a:t>) </a:t>
            </a:r>
            <a:r>
              <a:rPr lang="ko-KR" altLang="en-US" sz="2400" dirty="0" smtClean="0">
                <a:solidFill>
                  <a:srgbClr val="FF0000"/>
                </a:solidFill>
              </a:rPr>
              <a:t>새로운 </a:t>
            </a:r>
            <a:r>
              <a:rPr lang="ko-KR" altLang="en-US" sz="2400" dirty="0">
                <a:solidFill>
                  <a:srgbClr val="FF0000"/>
                </a:solidFill>
              </a:rPr>
              <a:t>필터를 </a:t>
            </a:r>
            <a:r>
              <a:rPr lang="ko-KR" altLang="en-US" sz="2400" dirty="0" smtClean="0">
                <a:solidFill>
                  <a:srgbClr val="FF0000"/>
                </a:solidFill>
              </a:rPr>
              <a:t>적용해 본다</a:t>
            </a:r>
            <a:r>
              <a:rPr lang="en-US" altLang="ko-KR" sz="2400" dirty="0">
                <a:solidFill>
                  <a:srgbClr val="FF0000"/>
                </a:solidFill>
              </a:rPr>
              <a:t>.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215593" y="2510699"/>
            <a:ext cx="1230512" cy="526104"/>
            <a:chOff x="6742623" y="1607576"/>
            <a:chExt cx="1456880" cy="627589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  <p:sp>
        <p:nvSpPr>
          <p:cNvPr id="20" name="TextBox 19"/>
          <p:cNvSpPr txBox="1"/>
          <p:nvPr/>
        </p:nvSpPr>
        <p:spPr>
          <a:xfrm>
            <a:off x="4860033" y="3717032"/>
            <a:ext cx="3491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ko-KR" sz="2400" dirty="0" smtClean="0">
                <a:solidFill>
                  <a:srgbClr val="FF0000"/>
                </a:solidFill>
              </a:rPr>
              <a:t>(</a:t>
            </a:r>
            <a:r>
              <a:rPr lang="ko-KR" altLang="en-US" sz="2400" dirty="0" smtClean="0">
                <a:solidFill>
                  <a:srgbClr val="FF0000"/>
                </a:solidFill>
              </a:rPr>
              <a:t>예</a:t>
            </a:r>
            <a:r>
              <a:rPr lang="en-US" altLang="ko-KR" sz="2400" dirty="0" smtClean="0">
                <a:solidFill>
                  <a:srgbClr val="FF0000"/>
                </a:solidFill>
              </a:rPr>
              <a:t>) </a:t>
            </a:r>
            <a:r>
              <a:rPr lang="ko-KR" altLang="en-US" sz="2400" dirty="0" smtClean="0">
                <a:solidFill>
                  <a:srgbClr val="FF0000"/>
                </a:solidFill>
              </a:rPr>
              <a:t>결과를 </a:t>
            </a:r>
            <a:r>
              <a:rPr lang="ko-KR" altLang="en-US" sz="2400" dirty="0">
                <a:solidFill>
                  <a:srgbClr val="FF0000"/>
                </a:solidFill>
              </a:rPr>
              <a:t>작성해 본다</a:t>
            </a:r>
            <a:r>
              <a:rPr lang="en-US" altLang="ko-KR" sz="2400" dirty="0">
                <a:solidFill>
                  <a:srgbClr val="FF0000"/>
                </a:solidFill>
              </a:rPr>
              <a:t>.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73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/>
      <p:bldP spid="20" grpId="0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142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창작하기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3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266069"/>
              </p:ext>
            </p:extLst>
          </p:nvPr>
        </p:nvGraphicFramePr>
        <p:xfrm>
          <a:off x="1104836" y="3115606"/>
          <a:ext cx="7355594" cy="31089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677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77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주제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내용 및 설계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2800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직사각형 2"/>
          <p:cNvSpPr/>
          <p:nvPr/>
        </p:nvSpPr>
        <p:spPr>
          <a:xfrm>
            <a:off x="988440" y="1968160"/>
            <a:ext cx="74719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/>
              <a:t>이미지 처리를 활용하는 다양한 연구 및 작품</a:t>
            </a:r>
            <a:r>
              <a:rPr lang="en-US" altLang="ko-KR" sz="3000"/>
              <a:t>, </a:t>
            </a:r>
            <a:r>
              <a:rPr lang="ko-KR" altLang="en-US" sz="3000"/>
              <a:t>프로젝트를 설계해 보자</a:t>
            </a:r>
            <a:r>
              <a:rPr lang="en-US" altLang="ko-KR" sz="3000"/>
              <a:t>.</a:t>
            </a:r>
            <a:endParaRPr lang="ko-KR" altLang="en-US" sz="3000"/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실행 구조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45305" y="3719946"/>
            <a:ext cx="3326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rgbClr val="FF0000"/>
                </a:solidFill>
              </a:rPr>
              <a:t>(</a:t>
            </a:r>
            <a:r>
              <a:rPr lang="ko-KR" altLang="en-US" sz="2400" smtClean="0">
                <a:solidFill>
                  <a:srgbClr val="FF0000"/>
                </a:solidFill>
              </a:rPr>
              <a:t>예</a:t>
            </a:r>
            <a:r>
              <a:rPr lang="en-US" altLang="ko-KR" sz="2400" dirty="0" smtClean="0">
                <a:solidFill>
                  <a:srgbClr val="FF0000"/>
                </a:solidFill>
              </a:rPr>
              <a:t>)</a:t>
            </a:r>
            <a:r>
              <a:rPr lang="ko-KR" altLang="en-US" sz="2400">
                <a:solidFill>
                  <a:srgbClr val="FF0000"/>
                </a:solidFill>
              </a:rPr>
              <a:t> 세포 카운트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60033" y="3717032"/>
            <a:ext cx="3491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rgbClr val="FF0000"/>
                </a:solidFill>
              </a:rPr>
              <a:t>(</a:t>
            </a:r>
            <a:r>
              <a:rPr lang="ko-KR" altLang="en-US" sz="2400" smtClean="0">
                <a:solidFill>
                  <a:srgbClr val="FF0000"/>
                </a:solidFill>
              </a:rPr>
              <a:t>예</a:t>
            </a:r>
            <a:r>
              <a:rPr lang="en-US" altLang="ko-KR" sz="2400" dirty="0" smtClean="0">
                <a:solidFill>
                  <a:srgbClr val="FF0000"/>
                </a:solidFill>
              </a:rPr>
              <a:t>)</a:t>
            </a:r>
            <a:r>
              <a:rPr lang="ko-KR" altLang="en-US" sz="2400">
                <a:solidFill>
                  <a:srgbClr val="FF0000"/>
                </a:solidFill>
              </a:rPr>
              <a:t> 이미지에서 특정 색상을 지니는 </a:t>
            </a:r>
            <a:r>
              <a:rPr lang="ko-KR" altLang="en-US" sz="2400" smtClean="0">
                <a:solidFill>
                  <a:srgbClr val="FF0000"/>
                </a:solidFill>
              </a:rPr>
              <a:t>세포의 </a:t>
            </a:r>
            <a:r>
              <a:rPr lang="ko-KR" altLang="en-US" sz="2400" dirty="0">
                <a:solidFill>
                  <a:srgbClr val="FF0000"/>
                </a:solidFill>
              </a:rPr>
              <a:t>수를 세어 보자</a:t>
            </a:r>
            <a:r>
              <a:rPr lang="en-US" altLang="ko-KR" sz="2400" dirty="0">
                <a:solidFill>
                  <a:srgbClr val="FF0000"/>
                </a:solidFill>
              </a:rPr>
              <a:t>.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215593" y="2510699"/>
            <a:ext cx="1230512" cy="526104"/>
            <a:chOff x="6742623" y="1607576"/>
            <a:chExt cx="1456880" cy="627589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030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/>
      <p:bldP spid="20" grpId="0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>
                <a:solidFill>
                  <a:schemeClr val="bg1"/>
                </a:solidFill>
                <a:latin typeface="+mn-ea"/>
              </a:rPr>
              <a:t>대</a:t>
            </a:r>
            <a:r>
              <a:rPr lang="ko-KR" altLang="en-US" sz="3600" b="1" smtClean="0">
                <a:solidFill>
                  <a:schemeClr val="bg1"/>
                </a:solidFill>
                <a:latin typeface="+mn-ea"/>
              </a:rPr>
              <a:t>단원 </a:t>
            </a:r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143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Ⅰ. </a:t>
            </a:r>
            <a:r>
              <a:rPr lang="ko-KR" altLang="en-US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프로그래밍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타원 4"/>
          <p:cNvSpPr/>
          <p:nvPr/>
        </p:nvSpPr>
        <p:spPr>
          <a:xfrm>
            <a:off x="584489" y="892412"/>
            <a:ext cx="1584176" cy="1584176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</a:t>
            </a:r>
            <a:endParaRPr lang="en-US" altLang="ko-KR" sz="2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ko-KR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그래밍</a:t>
            </a:r>
            <a:endParaRPr lang="ko-KR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179512" y="3153237"/>
            <a:ext cx="2394130" cy="933481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프로그래밍의 기초</a:t>
            </a:r>
          </a:p>
        </p:txBody>
      </p:sp>
      <p:sp>
        <p:nvSpPr>
          <p:cNvPr id="14" name="모서리가 둥근 직사각형 13"/>
          <p:cNvSpPr/>
          <p:nvPr/>
        </p:nvSpPr>
        <p:spPr>
          <a:xfrm>
            <a:off x="3203848" y="4230734"/>
            <a:ext cx="2394130" cy="99846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표준 입출력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3203848" y="3120744"/>
            <a:ext cx="2394130" cy="99846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연산자</a:t>
            </a: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203848" y="1999873"/>
            <a:ext cx="2394130" cy="99846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변수</a:t>
            </a:r>
            <a:r>
              <a:rPr lang="en-US" altLang="ko-KR" sz="2400" b="1">
                <a:solidFill>
                  <a:schemeClr val="tx1"/>
                </a:solidFill>
              </a:rPr>
              <a:t>, </a:t>
            </a:r>
            <a:r>
              <a:rPr lang="ko-KR" altLang="en-US" sz="2400" b="1">
                <a:solidFill>
                  <a:schemeClr val="tx1"/>
                </a:solidFill>
              </a:rPr>
              <a:t>자료형</a:t>
            </a:r>
            <a:r>
              <a:rPr lang="en-US" altLang="ko-KR" sz="2400" b="1">
                <a:solidFill>
                  <a:schemeClr val="tx1"/>
                </a:solidFill>
              </a:rPr>
              <a:t>, </a:t>
            </a:r>
            <a:r>
              <a:rPr lang="ko-KR" altLang="en-US" sz="2400" b="1">
                <a:solidFill>
                  <a:schemeClr val="tx1"/>
                </a:solidFill>
              </a:rPr>
              <a:t>상수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6035804" y="4230734"/>
            <a:ext cx="2602632" cy="99846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순차 실행</a:t>
            </a:r>
          </a:p>
        </p:txBody>
      </p:sp>
      <p:sp>
        <p:nvSpPr>
          <p:cNvPr id="20" name="모서리가 둥근 직사각형 19"/>
          <p:cNvSpPr/>
          <p:nvPr/>
        </p:nvSpPr>
        <p:spPr>
          <a:xfrm>
            <a:off x="6035804" y="3120744"/>
            <a:ext cx="2602632" cy="99846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대입</a:t>
            </a:r>
            <a:r>
              <a:rPr lang="en-US" altLang="ko-KR" sz="2400" b="1">
                <a:solidFill>
                  <a:schemeClr val="tx1"/>
                </a:solidFill>
              </a:rPr>
              <a:t>, </a:t>
            </a:r>
            <a:r>
              <a:rPr lang="ko-KR" altLang="en-US" sz="2400" b="1">
                <a:solidFill>
                  <a:schemeClr val="tx1"/>
                </a:solidFill>
              </a:rPr>
              <a:t>산술</a:t>
            </a:r>
            <a:r>
              <a:rPr lang="en-US" altLang="ko-KR" sz="2400" b="1">
                <a:solidFill>
                  <a:schemeClr val="tx1"/>
                </a:solidFill>
              </a:rPr>
              <a:t>, </a:t>
            </a:r>
            <a:r>
              <a:rPr lang="ko-KR" altLang="en-US" sz="2400" b="1">
                <a:solidFill>
                  <a:schemeClr val="tx1"/>
                </a:solidFill>
              </a:rPr>
              <a:t>비교</a:t>
            </a:r>
            <a:r>
              <a:rPr lang="en-US" altLang="ko-KR" sz="2400" b="1">
                <a:solidFill>
                  <a:schemeClr val="tx1"/>
                </a:solidFill>
              </a:rPr>
              <a:t>, </a:t>
            </a:r>
            <a:r>
              <a:rPr lang="ko-KR" altLang="en-US" sz="2400" b="1">
                <a:solidFill>
                  <a:schemeClr val="tx1"/>
                </a:solidFill>
              </a:rPr>
              <a:t>논리</a:t>
            </a:r>
            <a:r>
              <a:rPr lang="en-US" altLang="ko-KR" sz="2400" b="1">
                <a:solidFill>
                  <a:schemeClr val="tx1"/>
                </a:solidFill>
              </a:rPr>
              <a:t>, </a:t>
            </a:r>
            <a:r>
              <a:rPr lang="ko-KR" altLang="en-US" sz="2400" b="1">
                <a:solidFill>
                  <a:schemeClr val="tx1"/>
                </a:solidFill>
              </a:rPr>
              <a:t>비트 단위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6035804" y="1999873"/>
            <a:ext cx="2602632" cy="99846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정수</a:t>
            </a:r>
            <a:r>
              <a:rPr lang="en-US" altLang="ko-KR" sz="2400" b="1">
                <a:solidFill>
                  <a:schemeClr val="tx1"/>
                </a:solidFill>
              </a:rPr>
              <a:t>, </a:t>
            </a:r>
            <a:r>
              <a:rPr lang="ko-KR" altLang="en-US" sz="2400" b="1">
                <a:solidFill>
                  <a:schemeClr val="tx1"/>
                </a:solidFill>
              </a:rPr>
              <a:t>실수</a:t>
            </a:r>
            <a:r>
              <a:rPr lang="en-US" altLang="ko-KR" sz="2400" b="1">
                <a:solidFill>
                  <a:schemeClr val="tx1"/>
                </a:solidFill>
              </a:rPr>
              <a:t>, </a:t>
            </a:r>
            <a:r>
              <a:rPr lang="ko-KR" altLang="en-US" sz="2400" b="1">
                <a:solidFill>
                  <a:schemeClr val="tx1"/>
                </a:solidFill>
              </a:rPr>
              <a:t>문자</a:t>
            </a:r>
          </a:p>
        </p:txBody>
      </p:sp>
      <p:cxnSp>
        <p:nvCxnSpPr>
          <p:cNvPr id="8" name="직선 연결선 7"/>
          <p:cNvCxnSpPr>
            <a:stCxn id="5" idx="4"/>
            <a:endCxn id="6" idx="0"/>
          </p:cNvCxnSpPr>
          <p:nvPr/>
        </p:nvCxnSpPr>
        <p:spPr>
          <a:xfrm>
            <a:off x="1376577" y="2476588"/>
            <a:ext cx="0" cy="676649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>
            <a:stCxn id="6" idx="3"/>
            <a:endCxn id="14" idx="1"/>
          </p:cNvCxnSpPr>
          <p:nvPr/>
        </p:nvCxnSpPr>
        <p:spPr>
          <a:xfrm>
            <a:off x="2573642" y="3619978"/>
            <a:ext cx="630206" cy="1109989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>
            <a:stCxn id="6" idx="3"/>
            <a:endCxn id="17" idx="1"/>
          </p:cNvCxnSpPr>
          <p:nvPr/>
        </p:nvCxnSpPr>
        <p:spPr>
          <a:xfrm flipV="1">
            <a:off x="2573642" y="3619977"/>
            <a:ext cx="630206" cy="1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>
            <a:stCxn id="6" idx="3"/>
            <a:endCxn id="18" idx="1"/>
          </p:cNvCxnSpPr>
          <p:nvPr/>
        </p:nvCxnSpPr>
        <p:spPr>
          <a:xfrm flipV="1">
            <a:off x="2573642" y="2499106"/>
            <a:ext cx="630206" cy="1120872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>
            <a:stCxn id="18" idx="3"/>
            <a:endCxn id="21" idx="1"/>
          </p:cNvCxnSpPr>
          <p:nvPr/>
        </p:nvCxnSpPr>
        <p:spPr>
          <a:xfrm>
            <a:off x="5597978" y="2499106"/>
            <a:ext cx="437826" cy="0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>
            <a:stCxn id="17" idx="3"/>
            <a:endCxn id="20" idx="1"/>
          </p:cNvCxnSpPr>
          <p:nvPr/>
        </p:nvCxnSpPr>
        <p:spPr>
          <a:xfrm>
            <a:off x="5597978" y="3619977"/>
            <a:ext cx="437826" cy="0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>
            <a:stCxn id="14" idx="3"/>
            <a:endCxn id="19" idx="1"/>
          </p:cNvCxnSpPr>
          <p:nvPr/>
        </p:nvCxnSpPr>
        <p:spPr>
          <a:xfrm>
            <a:off x="5597978" y="4729967"/>
            <a:ext cx="437826" cy="0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471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>
                <a:solidFill>
                  <a:schemeClr val="bg1"/>
                </a:solidFill>
                <a:latin typeface="+mn-ea"/>
              </a:rPr>
              <a:t>대</a:t>
            </a:r>
            <a:r>
              <a:rPr lang="ko-KR" altLang="en-US" sz="3600" b="1" smtClean="0">
                <a:solidFill>
                  <a:schemeClr val="bg1"/>
                </a:solidFill>
                <a:latin typeface="+mn-ea"/>
              </a:rPr>
              <a:t>단원 </a:t>
            </a:r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144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Ⅰ. </a:t>
            </a:r>
            <a:r>
              <a:rPr lang="ko-KR" altLang="en-US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프로그래밍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타원 4"/>
          <p:cNvSpPr/>
          <p:nvPr/>
        </p:nvSpPr>
        <p:spPr>
          <a:xfrm>
            <a:off x="584489" y="892412"/>
            <a:ext cx="1584176" cy="1584176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</a:t>
            </a:r>
            <a:endParaRPr lang="en-US" altLang="ko-KR" sz="2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ko-KR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그래밍</a:t>
            </a:r>
            <a:endParaRPr lang="ko-KR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179512" y="3719655"/>
            <a:ext cx="2394130" cy="933481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선택 실행 구조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3203848" y="4806798"/>
            <a:ext cx="2394130" cy="99846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중첩 선택</a:t>
            </a: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203848" y="2574550"/>
            <a:ext cx="2394130" cy="99846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단순 선택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6035804" y="4230734"/>
            <a:ext cx="2602632" cy="99846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spc="-100">
                <a:solidFill>
                  <a:schemeClr val="tx1"/>
                </a:solidFill>
              </a:rPr>
              <a:t>단순 선택의 중첩</a:t>
            </a:r>
          </a:p>
        </p:txBody>
      </p:sp>
      <p:sp>
        <p:nvSpPr>
          <p:cNvPr id="20" name="모서리가 둥근 직사각형 19"/>
          <p:cNvSpPr/>
          <p:nvPr/>
        </p:nvSpPr>
        <p:spPr>
          <a:xfrm>
            <a:off x="6035804" y="3120744"/>
            <a:ext cx="2602632" cy="99846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선택적 실행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6035804" y="1999873"/>
            <a:ext cx="2602632" cy="99846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추가적 실행</a:t>
            </a:r>
          </a:p>
        </p:txBody>
      </p:sp>
      <p:cxnSp>
        <p:nvCxnSpPr>
          <p:cNvPr id="8" name="직선 연결선 7"/>
          <p:cNvCxnSpPr>
            <a:stCxn id="5" idx="4"/>
            <a:endCxn id="6" idx="0"/>
          </p:cNvCxnSpPr>
          <p:nvPr/>
        </p:nvCxnSpPr>
        <p:spPr>
          <a:xfrm>
            <a:off x="1376577" y="2476588"/>
            <a:ext cx="0" cy="1243067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>
            <a:stCxn id="17" idx="3"/>
            <a:endCxn id="22" idx="1"/>
          </p:cNvCxnSpPr>
          <p:nvPr/>
        </p:nvCxnSpPr>
        <p:spPr>
          <a:xfrm>
            <a:off x="5597978" y="5306031"/>
            <a:ext cx="437826" cy="533925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>
            <a:stCxn id="6" idx="3"/>
            <a:endCxn id="17" idx="1"/>
          </p:cNvCxnSpPr>
          <p:nvPr/>
        </p:nvCxnSpPr>
        <p:spPr>
          <a:xfrm>
            <a:off x="2573642" y="4186396"/>
            <a:ext cx="630206" cy="1119635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>
            <a:stCxn id="6" idx="3"/>
            <a:endCxn id="18" idx="1"/>
          </p:cNvCxnSpPr>
          <p:nvPr/>
        </p:nvCxnSpPr>
        <p:spPr>
          <a:xfrm flipV="1">
            <a:off x="2573642" y="3073783"/>
            <a:ext cx="630206" cy="1112613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>
            <a:stCxn id="18" idx="3"/>
            <a:endCxn id="21" idx="1"/>
          </p:cNvCxnSpPr>
          <p:nvPr/>
        </p:nvCxnSpPr>
        <p:spPr>
          <a:xfrm flipV="1">
            <a:off x="5597978" y="2499106"/>
            <a:ext cx="437826" cy="574677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>
            <a:stCxn id="18" idx="3"/>
            <a:endCxn id="20" idx="1"/>
          </p:cNvCxnSpPr>
          <p:nvPr/>
        </p:nvCxnSpPr>
        <p:spPr>
          <a:xfrm>
            <a:off x="5597978" y="3073783"/>
            <a:ext cx="437826" cy="546194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>
            <a:stCxn id="17" idx="3"/>
            <a:endCxn id="19" idx="1"/>
          </p:cNvCxnSpPr>
          <p:nvPr/>
        </p:nvCxnSpPr>
        <p:spPr>
          <a:xfrm flipV="1">
            <a:off x="5597978" y="4729967"/>
            <a:ext cx="437826" cy="576064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모서리가 둥근 직사각형 21"/>
          <p:cNvSpPr/>
          <p:nvPr/>
        </p:nvSpPr>
        <p:spPr>
          <a:xfrm>
            <a:off x="6035804" y="5340723"/>
            <a:ext cx="2602632" cy="99846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다중 선택 구조</a:t>
            </a:r>
          </a:p>
        </p:txBody>
      </p:sp>
    </p:spTree>
    <p:extLst>
      <p:ext uri="{BB962C8B-B14F-4D97-AF65-F5344CB8AC3E}">
        <p14:creationId xmlns:p14="http://schemas.microsoft.com/office/powerpoint/2010/main" val="322964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>
                <a:solidFill>
                  <a:schemeClr val="bg1"/>
                </a:solidFill>
                <a:latin typeface="+mn-ea"/>
              </a:rPr>
              <a:t>대</a:t>
            </a:r>
            <a:r>
              <a:rPr lang="ko-KR" altLang="en-US" sz="3600" b="1" smtClean="0">
                <a:solidFill>
                  <a:schemeClr val="bg1"/>
                </a:solidFill>
                <a:latin typeface="+mn-ea"/>
              </a:rPr>
              <a:t>단원 </a:t>
            </a:r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145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Ⅰ. </a:t>
            </a:r>
            <a:r>
              <a:rPr lang="ko-KR" altLang="en-US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프로그래밍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타원 4"/>
          <p:cNvSpPr/>
          <p:nvPr/>
        </p:nvSpPr>
        <p:spPr>
          <a:xfrm>
            <a:off x="584489" y="892412"/>
            <a:ext cx="1584176" cy="1584176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</a:t>
            </a:r>
            <a:endParaRPr lang="en-US" altLang="ko-KR" sz="2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ko-KR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그래밍</a:t>
            </a:r>
            <a:endParaRPr lang="ko-KR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179512" y="3719655"/>
            <a:ext cx="2394130" cy="933481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 실행 구조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3203848" y="5157192"/>
            <a:ext cx="2394130" cy="99846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중첩 반복</a:t>
            </a: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203848" y="2358526"/>
            <a:ext cx="2394130" cy="99846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단순 반복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6035804" y="2916535"/>
            <a:ext cx="2602632" cy="69731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spc="-100">
                <a:solidFill>
                  <a:schemeClr val="tx1"/>
                </a:solidFill>
              </a:rPr>
              <a:t>for </a:t>
            </a:r>
            <a:r>
              <a:rPr lang="ko-KR" altLang="en-US" sz="2400" b="1" spc="-100">
                <a:solidFill>
                  <a:schemeClr val="tx1"/>
                </a:solidFill>
              </a:rPr>
              <a:t>반복 구조</a:t>
            </a:r>
          </a:p>
        </p:txBody>
      </p:sp>
      <p:sp>
        <p:nvSpPr>
          <p:cNvPr id="20" name="모서리가 둥근 직사각형 19"/>
          <p:cNvSpPr/>
          <p:nvPr/>
        </p:nvSpPr>
        <p:spPr>
          <a:xfrm>
            <a:off x="6035804" y="2092648"/>
            <a:ext cx="2602632" cy="69731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반복 후 검사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6035804" y="1268761"/>
            <a:ext cx="2602632" cy="69731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검사 후 반복</a:t>
            </a:r>
          </a:p>
        </p:txBody>
      </p:sp>
      <p:cxnSp>
        <p:nvCxnSpPr>
          <p:cNvPr id="8" name="직선 연결선 7"/>
          <p:cNvCxnSpPr>
            <a:stCxn id="5" idx="4"/>
            <a:endCxn id="6" idx="0"/>
          </p:cNvCxnSpPr>
          <p:nvPr/>
        </p:nvCxnSpPr>
        <p:spPr>
          <a:xfrm>
            <a:off x="1376577" y="2476588"/>
            <a:ext cx="0" cy="1243067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>
            <a:stCxn id="18" idx="3"/>
            <a:endCxn id="22" idx="1"/>
          </p:cNvCxnSpPr>
          <p:nvPr/>
        </p:nvCxnSpPr>
        <p:spPr>
          <a:xfrm>
            <a:off x="5597978" y="2857759"/>
            <a:ext cx="437826" cy="1299581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>
            <a:stCxn id="6" idx="3"/>
            <a:endCxn id="17" idx="1"/>
          </p:cNvCxnSpPr>
          <p:nvPr/>
        </p:nvCxnSpPr>
        <p:spPr>
          <a:xfrm>
            <a:off x="2573642" y="4186396"/>
            <a:ext cx="630206" cy="1470029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>
            <a:stCxn id="6" idx="3"/>
            <a:endCxn id="18" idx="1"/>
          </p:cNvCxnSpPr>
          <p:nvPr/>
        </p:nvCxnSpPr>
        <p:spPr>
          <a:xfrm flipV="1">
            <a:off x="2573642" y="2857759"/>
            <a:ext cx="630206" cy="1328637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>
            <a:stCxn id="18" idx="3"/>
            <a:endCxn id="21" idx="1"/>
          </p:cNvCxnSpPr>
          <p:nvPr/>
        </p:nvCxnSpPr>
        <p:spPr>
          <a:xfrm flipV="1">
            <a:off x="5597978" y="1617416"/>
            <a:ext cx="437826" cy="1240343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>
            <a:stCxn id="18" idx="3"/>
            <a:endCxn id="20" idx="1"/>
          </p:cNvCxnSpPr>
          <p:nvPr/>
        </p:nvCxnSpPr>
        <p:spPr>
          <a:xfrm flipV="1">
            <a:off x="5597978" y="2441303"/>
            <a:ext cx="437826" cy="416456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>
            <a:stCxn id="18" idx="3"/>
            <a:endCxn id="19" idx="1"/>
          </p:cNvCxnSpPr>
          <p:nvPr/>
        </p:nvCxnSpPr>
        <p:spPr>
          <a:xfrm>
            <a:off x="5597978" y="2857759"/>
            <a:ext cx="437826" cy="407431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모서리가 둥근 직사각형 21"/>
          <p:cNvSpPr/>
          <p:nvPr/>
        </p:nvSpPr>
        <p:spPr>
          <a:xfrm>
            <a:off x="6035804" y="3740422"/>
            <a:ext cx="2602632" cy="83383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일부 반복</a:t>
            </a:r>
            <a:r>
              <a:rPr lang="en-US" altLang="ko-KR" sz="2400" b="1">
                <a:solidFill>
                  <a:schemeClr val="tx1"/>
                </a:solidFill>
              </a:rPr>
              <a:t>, </a:t>
            </a:r>
            <a:endParaRPr lang="en-US" altLang="ko-KR" sz="2400" b="1" smtClean="0">
              <a:solidFill>
                <a:schemeClr val="tx1"/>
              </a:solidFill>
            </a:endParaRPr>
          </a:p>
          <a:p>
            <a:pPr algn="ctr"/>
            <a:r>
              <a:rPr lang="ko-KR" altLang="en-US" sz="2400" b="1" smtClean="0">
                <a:solidFill>
                  <a:schemeClr val="tx1"/>
                </a:solidFill>
              </a:rPr>
              <a:t>반복 </a:t>
            </a:r>
            <a:r>
              <a:rPr lang="ko-KR" altLang="en-US" sz="2400" b="1">
                <a:solidFill>
                  <a:schemeClr val="tx1"/>
                </a:solidFill>
              </a:rPr>
              <a:t>중단</a:t>
            </a:r>
          </a:p>
        </p:txBody>
      </p:sp>
      <p:sp>
        <p:nvSpPr>
          <p:cNvPr id="26" name="모서리가 둥근 직사각형 25"/>
          <p:cNvSpPr/>
          <p:nvPr/>
        </p:nvSpPr>
        <p:spPr>
          <a:xfrm>
            <a:off x="6035804" y="4700834"/>
            <a:ext cx="2602632" cy="83383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단순 반복의 </a:t>
            </a:r>
            <a:endParaRPr lang="en-US" altLang="ko-KR" sz="2400" b="1" smtClean="0">
              <a:solidFill>
                <a:schemeClr val="tx1"/>
              </a:solidFill>
            </a:endParaRPr>
          </a:p>
          <a:p>
            <a:pPr algn="ctr"/>
            <a:r>
              <a:rPr lang="ko-KR" altLang="en-US" sz="2400" b="1" smtClean="0">
                <a:solidFill>
                  <a:schemeClr val="tx1"/>
                </a:solidFill>
              </a:rPr>
              <a:t>중첩</a:t>
            </a:r>
            <a:endParaRPr lang="ko-KR" altLang="en-US" sz="2400" b="1">
              <a:solidFill>
                <a:schemeClr val="tx1"/>
              </a:solidFill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6035804" y="5661248"/>
            <a:ext cx="2602632" cy="69731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다중 반복 구조</a:t>
            </a:r>
          </a:p>
        </p:txBody>
      </p:sp>
      <p:cxnSp>
        <p:nvCxnSpPr>
          <p:cNvPr id="35" name="직선 연결선 34"/>
          <p:cNvCxnSpPr>
            <a:stCxn id="17" idx="3"/>
            <a:endCxn id="30" idx="1"/>
          </p:cNvCxnSpPr>
          <p:nvPr/>
        </p:nvCxnSpPr>
        <p:spPr>
          <a:xfrm>
            <a:off x="5597978" y="5656425"/>
            <a:ext cx="437826" cy="353478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>
            <a:stCxn id="17" idx="3"/>
            <a:endCxn id="26" idx="1"/>
          </p:cNvCxnSpPr>
          <p:nvPr/>
        </p:nvCxnSpPr>
        <p:spPr>
          <a:xfrm flipV="1">
            <a:off x="5597978" y="5117752"/>
            <a:ext cx="437826" cy="538673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3419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>
                <a:solidFill>
                  <a:schemeClr val="bg1"/>
                </a:solidFill>
                <a:latin typeface="+mn-ea"/>
              </a:rPr>
              <a:t>대</a:t>
            </a:r>
            <a:r>
              <a:rPr lang="ko-KR" altLang="en-US" sz="3600" b="1" smtClean="0">
                <a:solidFill>
                  <a:schemeClr val="bg1"/>
                </a:solidFill>
                <a:latin typeface="+mn-ea"/>
              </a:rPr>
              <a:t>단원 </a:t>
            </a:r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146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Ⅰ. </a:t>
            </a:r>
            <a:r>
              <a:rPr lang="ko-KR" altLang="en-US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프로그래밍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타원 4"/>
          <p:cNvSpPr/>
          <p:nvPr/>
        </p:nvSpPr>
        <p:spPr>
          <a:xfrm>
            <a:off x="584489" y="892412"/>
            <a:ext cx="1584176" cy="1584176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</a:t>
            </a:r>
            <a:endParaRPr lang="en-US" altLang="ko-KR" sz="2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ko-KR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그래밍</a:t>
            </a:r>
            <a:endParaRPr lang="ko-KR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179512" y="3327123"/>
            <a:ext cx="2394130" cy="933481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데이터와</a:t>
            </a:r>
          </a:p>
          <a:p>
            <a:pPr algn="ctr"/>
            <a:r>
              <a:rPr lang="ko-KR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작업의 모듈화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3203848" y="5013176"/>
            <a:ext cx="2394130" cy="998466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함수</a:t>
            </a: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203848" y="1556792"/>
            <a:ext cx="2394130" cy="998466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배열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6035804" y="3015315"/>
            <a:ext cx="2602632" cy="648000"/>
          </a:xfrm>
          <a:prstGeom prst="roundRect">
            <a:avLst/>
          </a:prstGeom>
          <a:solidFill>
            <a:schemeClr val="bg2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spc="-100">
                <a:solidFill>
                  <a:schemeClr val="tx1"/>
                </a:solidFill>
              </a:rPr>
              <a:t>구조체 정의</a:t>
            </a:r>
          </a:p>
        </p:txBody>
      </p:sp>
      <p:sp>
        <p:nvSpPr>
          <p:cNvPr id="20" name="모서리가 둥근 직사각형 19"/>
          <p:cNvSpPr/>
          <p:nvPr/>
        </p:nvSpPr>
        <p:spPr>
          <a:xfrm>
            <a:off x="6035804" y="2142038"/>
            <a:ext cx="2602632" cy="648000"/>
          </a:xfrm>
          <a:prstGeom prst="roundRect">
            <a:avLst/>
          </a:prstGeom>
          <a:solidFill>
            <a:schemeClr val="bg2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다차원 배열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6035804" y="1268761"/>
            <a:ext cx="2602632" cy="648000"/>
          </a:xfrm>
          <a:prstGeom prst="roundRect">
            <a:avLst/>
          </a:prstGeom>
          <a:solidFill>
            <a:schemeClr val="bg2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>
                <a:solidFill>
                  <a:schemeClr val="tx1"/>
                </a:solidFill>
              </a:rPr>
              <a:t>1</a:t>
            </a:r>
            <a:r>
              <a:rPr lang="ko-KR" altLang="en-US" sz="2400" b="1">
                <a:solidFill>
                  <a:schemeClr val="tx1"/>
                </a:solidFill>
              </a:rPr>
              <a:t>차원 배열</a:t>
            </a:r>
          </a:p>
        </p:txBody>
      </p:sp>
      <p:cxnSp>
        <p:nvCxnSpPr>
          <p:cNvPr id="8" name="직선 연결선 7"/>
          <p:cNvCxnSpPr>
            <a:stCxn id="5" idx="4"/>
            <a:endCxn id="6" idx="0"/>
          </p:cNvCxnSpPr>
          <p:nvPr/>
        </p:nvCxnSpPr>
        <p:spPr>
          <a:xfrm>
            <a:off x="1376577" y="2476588"/>
            <a:ext cx="0" cy="850535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>
            <a:stCxn id="31" idx="3"/>
            <a:endCxn id="22" idx="1"/>
          </p:cNvCxnSpPr>
          <p:nvPr/>
        </p:nvCxnSpPr>
        <p:spPr>
          <a:xfrm>
            <a:off x="5597978" y="3793863"/>
            <a:ext cx="437826" cy="418729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>
            <a:stCxn id="6" idx="3"/>
            <a:endCxn id="17" idx="1"/>
          </p:cNvCxnSpPr>
          <p:nvPr/>
        </p:nvCxnSpPr>
        <p:spPr>
          <a:xfrm>
            <a:off x="2573642" y="3793864"/>
            <a:ext cx="630206" cy="1718545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>
            <a:stCxn id="6" idx="3"/>
            <a:endCxn id="18" idx="1"/>
          </p:cNvCxnSpPr>
          <p:nvPr/>
        </p:nvCxnSpPr>
        <p:spPr>
          <a:xfrm flipV="1">
            <a:off x="2573642" y="2056025"/>
            <a:ext cx="630206" cy="1737839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>
            <a:stCxn id="18" idx="3"/>
            <a:endCxn id="21" idx="1"/>
          </p:cNvCxnSpPr>
          <p:nvPr/>
        </p:nvCxnSpPr>
        <p:spPr>
          <a:xfrm flipV="1">
            <a:off x="5597978" y="1592761"/>
            <a:ext cx="437826" cy="463264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>
            <a:stCxn id="18" idx="3"/>
            <a:endCxn id="20" idx="1"/>
          </p:cNvCxnSpPr>
          <p:nvPr/>
        </p:nvCxnSpPr>
        <p:spPr>
          <a:xfrm>
            <a:off x="5597978" y="2056025"/>
            <a:ext cx="437826" cy="410013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>
            <a:stCxn id="31" idx="3"/>
            <a:endCxn id="19" idx="1"/>
          </p:cNvCxnSpPr>
          <p:nvPr/>
        </p:nvCxnSpPr>
        <p:spPr>
          <a:xfrm flipV="1">
            <a:off x="5597978" y="3339315"/>
            <a:ext cx="437826" cy="454548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모서리가 둥근 직사각형 21"/>
          <p:cNvSpPr/>
          <p:nvPr/>
        </p:nvSpPr>
        <p:spPr>
          <a:xfrm>
            <a:off x="6035804" y="3888592"/>
            <a:ext cx="2602632" cy="648000"/>
          </a:xfrm>
          <a:prstGeom prst="roundRect">
            <a:avLst/>
          </a:prstGeom>
          <a:solidFill>
            <a:schemeClr val="bg2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구조체 배열</a:t>
            </a:r>
          </a:p>
        </p:txBody>
      </p:sp>
      <p:sp>
        <p:nvSpPr>
          <p:cNvPr id="26" name="모서리가 둥근 직사각형 25"/>
          <p:cNvSpPr/>
          <p:nvPr/>
        </p:nvSpPr>
        <p:spPr>
          <a:xfrm>
            <a:off x="6035804" y="4761869"/>
            <a:ext cx="2602632" cy="648000"/>
          </a:xfrm>
          <a:prstGeom prst="roundRect">
            <a:avLst/>
          </a:prstGeom>
          <a:solidFill>
            <a:schemeClr val="bg2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함수 정의</a:t>
            </a:r>
          </a:p>
        </p:txBody>
      </p:sp>
      <p:sp>
        <p:nvSpPr>
          <p:cNvPr id="30" name="모서리가 둥근 직사각형 29"/>
          <p:cNvSpPr/>
          <p:nvPr/>
        </p:nvSpPr>
        <p:spPr>
          <a:xfrm>
            <a:off x="6035804" y="5635144"/>
            <a:ext cx="2602632" cy="648000"/>
          </a:xfrm>
          <a:prstGeom prst="roundRect">
            <a:avLst/>
          </a:prstGeom>
          <a:solidFill>
            <a:schemeClr val="bg2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재귀 함수 설계</a:t>
            </a:r>
          </a:p>
        </p:txBody>
      </p:sp>
      <p:cxnSp>
        <p:nvCxnSpPr>
          <p:cNvPr id="35" name="직선 연결선 34"/>
          <p:cNvCxnSpPr>
            <a:stCxn id="17" idx="3"/>
            <a:endCxn id="30" idx="1"/>
          </p:cNvCxnSpPr>
          <p:nvPr/>
        </p:nvCxnSpPr>
        <p:spPr>
          <a:xfrm>
            <a:off x="5597978" y="5512409"/>
            <a:ext cx="437826" cy="446735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>
            <a:stCxn id="17" idx="3"/>
            <a:endCxn id="26" idx="1"/>
          </p:cNvCxnSpPr>
          <p:nvPr/>
        </p:nvCxnSpPr>
        <p:spPr>
          <a:xfrm flipV="1">
            <a:off x="5597978" y="5085869"/>
            <a:ext cx="437826" cy="426540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모서리가 둥근 직사각형 30"/>
          <p:cNvSpPr/>
          <p:nvPr/>
        </p:nvSpPr>
        <p:spPr>
          <a:xfrm>
            <a:off x="3203848" y="3294630"/>
            <a:ext cx="2394130" cy="998466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>
                <a:solidFill>
                  <a:schemeClr val="tx1"/>
                </a:solidFill>
              </a:rPr>
              <a:t>구조체</a:t>
            </a:r>
          </a:p>
        </p:txBody>
      </p:sp>
      <p:cxnSp>
        <p:nvCxnSpPr>
          <p:cNvPr id="34" name="직선 연결선 33"/>
          <p:cNvCxnSpPr>
            <a:stCxn id="6" idx="3"/>
            <a:endCxn id="31" idx="1"/>
          </p:cNvCxnSpPr>
          <p:nvPr/>
        </p:nvCxnSpPr>
        <p:spPr>
          <a:xfrm flipV="1">
            <a:off x="2573642" y="3793863"/>
            <a:ext cx="630206" cy="1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728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>
                <a:solidFill>
                  <a:schemeClr val="bg1"/>
                </a:solidFill>
                <a:latin typeface="+mn-ea"/>
              </a:rPr>
              <a:t>대</a:t>
            </a:r>
            <a:r>
              <a:rPr lang="ko-KR" altLang="en-US" sz="3600" b="1" smtClean="0">
                <a:solidFill>
                  <a:schemeClr val="bg1"/>
                </a:solidFill>
                <a:latin typeface="+mn-ea"/>
              </a:rPr>
              <a:t>단원 </a:t>
            </a:r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147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Ⅰ. </a:t>
            </a:r>
            <a:r>
              <a:rPr lang="ko-KR" altLang="en-US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프로그래밍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467544" y="1268760"/>
            <a:ext cx="8219256" cy="5087590"/>
          </a:xfrm>
          <a:prstGeom prst="roundRect">
            <a:avLst>
              <a:gd name="adj" fmla="val 3661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400" b="1">
                <a:solidFill>
                  <a:schemeClr val="accent4"/>
                </a:solidFill>
              </a:rPr>
              <a:t>1</a:t>
            </a:r>
            <a:r>
              <a:rPr lang="en-US" altLang="ko-KR" sz="2400" b="1"/>
              <a:t> </a:t>
            </a:r>
            <a:r>
              <a:rPr lang="ko-KR" altLang="en-US" sz="2400" b="1"/>
              <a:t>변수</a:t>
            </a:r>
            <a:r>
              <a:rPr lang="en-US" altLang="ko-KR" sz="2400" b="1"/>
              <a:t>, </a:t>
            </a:r>
            <a:r>
              <a:rPr lang="ko-KR" altLang="en-US" sz="2400" b="1"/>
              <a:t>자료형</a:t>
            </a:r>
            <a:r>
              <a:rPr lang="en-US" altLang="ko-KR" sz="2400" b="1"/>
              <a:t>, </a:t>
            </a:r>
            <a:r>
              <a:rPr lang="ko-KR" altLang="en-US" sz="2400" b="1"/>
              <a:t>상수 </a:t>
            </a:r>
            <a:r>
              <a:rPr lang="ko-KR" altLang="en-US" sz="2400">
                <a:solidFill>
                  <a:schemeClr val="tx1"/>
                </a:solidFill>
              </a:rPr>
              <a:t>변수는 상수로서 표현한 데이터를 저장하고 재사용하기 위한 기억 공간의 이름으로</a:t>
            </a:r>
            <a:r>
              <a:rPr lang="en-US" altLang="ko-KR" sz="2400">
                <a:solidFill>
                  <a:schemeClr val="tx1"/>
                </a:solidFill>
              </a:rPr>
              <a:t>, </a:t>
            </a:r>
            <a:r>
              <a:rPr lang="ko-KR" altLang="en-US" sz="2400">
                <a:solidFill>
                  <a:schemeClr val="tx1"/>
                </a:solidFill>
              </a:rPr>
              <a:t>저장될 데이터의 종류에 따라 </a:t>
            </a:r>
            <a:r>
              <a:rPr lang="ko-KR" altLang="en-US" sz="2400" smtClean="0">
                <a:solidFill>
                  <a:schemeClr val="tx1"/>
                </a:solidFill>
              </a:rPr>
              <a:t>적절한 </a:t>
            </a:r>
            <a:r>
              <a:rPr lang="ko-KR" altLang="en-US" sz="2400">
                <a:solidFill>
                  <a:schemeClr val="tx1"/>
                </a:solidFill>
              </a:rPr>
              <a:t>자료형으로 미리 선언하고 사용할 수 있다</a:t>
            </a:r>
            <a:r>
              <a:rPr lang="en-US" altLang="ko-KR" sz="2400" smtClean="0">
                <a:solidFill>
                  <a:schemeClr val="tx1"/>
                </a:solidFill>
              </a:rPr>
              <a:t>.</a:t>
            </a:r>
          </a:p>
          <a:p>
            <a:endParaRPr lang="en-US" altLang="ko-KR" sz="2400">
              <a:solidFill>
                <a:schemeClr val="tx1"/>
              </a:solidFill>
            </a:endParaRPr>
          </a:p>
          <a:p>
            <a:r>
              <a:rPr lang="en-US" altLang="ko-KR" sz="2400" b="1">
                <a:solidFill>
                  <a:schemeClr val="accent4"/>
                </a:solidFill>
              </a:rPr>
              <a:t>2</a:t>
            </a:r>
            <a:r>
              <a:rPr lang="en-US" altLang="ko-KR" sz="2400" b="1"/>
              <a:t> </a:t>
            </a:r>
            <a:r>
              <a:rPr lang="ko-KR" altLang="en-US" sz="2400" b="1" smtClean="0"/>
              <a:t>연산자 </a:t>
            </a:r>
            <a:r>
              <a:rPr lang="ko-KR" altLang="en-US" sz="2400">
                <a:solidFill>
                  <a:schemeClr val="tx1"/>
                </a:solidFill>
              </a:rPr>
              <a:t>연산자는 데이터들을 처리하기 위해 사용할 수 있는 기호로서</a:t>
            </a:r>
            <a:r>
              <a:rPr lang="en-US" altLang="ko-KR" sz="2400">
                <a:solidFill>
                  <a:schemeClr val="tx1"/>
                </a:solidFill>
              </a:rPr>
              <a:t>, </a:t>
            </a:r>
            <a:r>
              <a:rPr lang="ko-KR" altLang="en-US" sz="2400">
                <a:solidFill>
                  <a:schemeClr val="tx1"/>
                </a:solidFill>
              </a:rPr>
              <a:t>미리 정해 둔 방법과 순서에 따라 데이터들을 처리하고 결괏값을 </a:t>
            </a:r>
            <a:r>
              <a:rPr lang="ko-KR" altLang="en-US" sz="2400" smtClean="0">
                <a:solidFill>
                  <a:schemeClr val="tx1"/>
                </a:solidFill>
              </a:rPr>
              <a:t>만들어 </a:t>
            </a:r>
            <a:r>
              <a:rPr lang="ko-KR" altLang="en-US" sz="2400">
                <a:solidFill>
                  <a:schemeClr val="tx1"/>
                </a:solidFill>
              </a:rPr>
              <a:t>준다</a:t>
            </a:r>
            <a:r>
              <a:rPr lang="en-US" altLang="ko-KR" sz="2400">
                <a:solidFill>
                  <a:schemeClr val="tx1"/>
                </a:solidFill>
              </a:rPr>
              <a:t>. </a:t>
            </a:r>
            <a:r>
              <a:rPr lang="ko-KR" altLang="en-US" sz="2400">
                <a:solidFill>
                  <a:schemeClr val="tx1"/>
                </a:solidFill>
              </a:rPr>
              <a:t>대입</a:t>
            </a:r>
            <a:r>
              <a:rPr lang="en-US" altLang="ko-KR" sz="2400">
                <a:solidFill>
                  <a:schemeClr val="tx1"/>
                </a:solidFill>
              </a:rPr>
              <a:t>, </a:t>
            </a:r>
            <a:r>
              <a:rPr lang="ko-KR" altLang="en-US" sz="2400">
                <a:solidFill>
                  <a:schemeClr val="tx1"/>
                </a:solidFill>
              </a:rPr>
              <a:t>산술</a:t>
            </a:r>
            <a:r>
              <a:rPr lang="en-US" altLang="ko-KR" sz="2400">
                <a:solidFill>
                  <a:schemeClr val="tx1"/>
                </a:solidFill>
              </a:rPr>
              <a:t>, </a:t>
            </a:r>
            <a:r>
              <a:rPr lang="ko-KR" altLang="en-US" sz="2400">
                <a:solidFill>
                  <a:schemeClr val="tx1"/>
                </a:solidFill>
              </a:rPr>
              <a:t>비교</a:t>
            </a:r>
            <a:r>
              <a:rPr lang="en-US" altLang="ko-KR" sz="2400">
                <a:solidFill>
                  <a:schemeClr val="tx1"/>
                </a:solidFill>
              </a:rPr>
              <a:t>, </a:t>
            </a:r>
            <a:r>
              <a:rPr lang="ko-KR" altLang="en-US" sz="2400">
                <a:solidFill>
                  <a:schemeClr val="tx1"/>
                </a:solidFill>
              </a:rPr>
              <a:t>논리</a:t>
            </a:r>
            <a:r>
              <a:rPr lang="en-US" altLang="ko-KR" sz="2400">
                <a:solidFill>
                  <a:schemeClr val="tx1"/>
                </a:solidFill>
              </a:rPr>
              <a:t>, </a:t>
            </a:r>
            <a:r>
              <a:rPr lang="ko-KR" altLang="en-US" sz="2400">
                <a:solidFill>
                  <a:schemeClr val="tx1"/>
                </a:solidFill>
              </a:rPr>
              <a:t>비트 단위 연산자 등이 있다</a:t>
            </a:r>
            <a:r>
              <a:rPr lang="en-US" altLang="ko-KR" sz="2400" smtClean="0">
                <a:solidFill>
                  <a:schemeClr val="tx1"/>
                </a:solidFill>
              </a:rPr>
              <a:t>.</a:t>
            </a:r>
          </a:p>
          <a:p>
            <a:endParaRPr lang="en-US" altLang="ko-KR" sz="2400">
              <a:solidFill>
                <a:schemeClr val="tx1"/>
              </a:solidFill>
            </a:endParaRPr>
          </a:p>
          <a:p>
            <a:r>
              <a:rPr lang="en-US" altLang="ko-KR" sz="2400" b="1">
                <a:solidFill>
                  <a:schemeClr val="accent4"/>
                </a:solidFill>
              </a:rPr>
              <a:t>3</a:t>
            </a:r>
            <a:r>
              <a:rPr lang="en-US" altLang="ko-KR" sz="2400" b="1"/>
              <a:t> </a:t>
            </a:r>
            <a:r>
              <a:rPr lang="ko-KR" altLang="en-US" sz="2400" b="1"/>
              <a:t>선택 실행 </a:t>
            </a:r>
            <a:r>
              <a:rPr lang="ko-KR" altLang="en-US" sz="2400">
                <a:solidFill>
                  <a:schemeClr val="tx1"/>
                </a:solidFill>
              </a:rPr>
              <a:t>구조 선택 실행 구조를 이용하면 프로그램이 실행되는 도중에 연산 결과나 값을 이용해 조건을 검사하고</a:t>
            </a:r>
            <a:r>
              <a:rPr lang="en-US" altLang="ko-KR" sz="2400">
                <a:solidFill>
                  <a:schemeClr val="tx1"/>
                </a:solidFill>
              </a:rPr>
              <a:t>, </a:t>
            </a:r>
            <a:r>
              <a:rPr lang="ko-KR" altLang="en-US" sz="2400">
                <a:solidFill>
                  <a:schemeClr val="tx1"/>
                </a:solidFill>
              </a:rPr>
              <a:t>그에 따른 작업을 </a:t>
            </a:r>
            <a:r>
              <a:rPr lang="ko-KR" altLang="en-US" sz="2400" smtClean="0">
                <a:solidFill>
                  <a:schemeClr val="tx1"/>
                </a:solidFill>
              </a:rPr>
              <a:t>선택적으로 </a:t>
            </a:r>
            <a:r>
              <a:rPr lang="ko-KR" altLang="en-US" sz="2400">
                <a:solidFill>
                  <a:schemeClr val="tx1"/>
                </a:solidFill>
              </a:rPr>
              <a:t>골라 실행시킬 수 있다</a:t>
            </a:r>
            <a:r>
              <a:rPr lang="en-US" altLang="ko-KR" sz="2400">
                <a:solidFill>
                  <a:schemeClr val="tx1"/>
                </a:solidFill>
              </a:rPr>
              <a:t>.</a:t>
            </a:r>
            <a:endParaRPr lang="ko-KR" alt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97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>
                <a:solidFill>
                  <a:schemeClr val="bg1"/>
                </a:solidFill>
                <a:latin typeface="+mn-ea"/>
              </a:rPr>
              <a:t>대</a:t>
            </a:r>
            <a:r>
              <a:rPr lang="ko-KR" altLang="en-US" sz="3600" b="1" smtClean="0">
                <a:solidFill>
                  <a:schemeClr val="bg1"/>
                </a:solidFill>
                <a:latin typeface="+mn-ea"/>
              </a:rPr>
              <a:t>단원 </a:t>
            </a:r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148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Ⅰ. </a:t>
            </a:r>
            <a:r>
              <a:rPr lang="ko-KR" altLang="en-US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프로그래밍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467544" y="1268760"/>
            <a:ext cx="8219256" cy="5087590"/>
          </a:xfrm>
          <a:prstGeom prst="roundRect">
            <a:avLst>
              <a:gd name="adj" fmla="val 3661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400" b="1">
                <a:solidFill>
                  <a:schemeClr val="accent4"/>
                </a:solidFill>
              </a:rPr>
              <a:t>4 </a:t>
            </a:r>
            <a:r>
              <a:rPr lang="ko-KR" altLang="en-US" sz="2400" b="1">
                <a:solidFill>
                  <a:schemeClr val="bg1"/>
                </a:solidFill>
              </a:rPr>
              <a:t>반복 실행 구조 </a:t>
            </a:r>
            <a:r>
              <a:rPr lang="ko-KR" altLang="en-US" sz="2400">
                <a:solidFill>
                  <a:schemeClr val="tx1"/>
                </a:solidFill>
              </a:rPr>
              <a:t>반복 실행 구조를 이용하면 프로그램이 실행되는 도중에 연산 결과나 값을 이용해 조건을 검사하고</a:t>
            </a:r>
            <a:r>
              <a:rPr lang="en-US" altLang="ko-KR" sz="2400">
                <a:solidFill>
                  <a:schemeClr val="tx1"/>
                </a:solidFill>
              </a:rPr>
              <a:t>, </a:t>
            </a:r>
            <a:r>
              <a:rPr lang="ko-KR" altLang="en-US" sz="2400">
                <a:solidFill>
                  <a:schemeClr val="tx1"/>
                </a:solidFill>
              </a:rPr>
              <a:t>그에 따른 작업을 </a:t>
            </a:r>
            <a:r>
              <a:rPr lang="ko-KR" altLang="en-US" sz="2400" smtClean="0">
                <a:solidFill>
                  <a:schemeClr val="tx1"/>
                </a:solidFill>
              </a:rPr>
              <a:t>반복적으로 </a:t>
            </a:r>
            <a:r>
              <a:rPr lang="ko-KR" altLang="en-US" sz="2400">
                <a:solidFill>
                  <a:schemeClr val="tx1"/>
                </a:solidFill>
              </a:rPr>
              <a:t>실행시킬 수 있다</a:t>
            </a:r>
            <a:r>
              <a:rPr lang="en-US" altLang="ko-KR" sz="2400" smtClean="0">
                <a:solidFill>
                  <a:schemeClr val="tx1"/>
                </a:solidFill>
              </a:rPr>
              <a:t>.</a:t>
            </a:r>
          </a:p>
          <a:p>
            <a:endParaRPr lang="en-US" altLang="ko-KR" sz="2400">
              <a:solidFill>
                <a:schemeClr val="tx1"/>
              </a:solidFill>
            </a:endParaRPr>
          </a:p>
          <a:p>
            <a:r>
              <a:rPr lang="en-US" altLang="ko-KR" sz="2400" b="1" spc="-100">
                <a:solidFill>
                  <a:schemeClr val="accent4"/>
                </a:solidFill>
              </a:rPr>
              <a:t>5 </a:t>
            </a:r>
            <a:r>
              <a:rPr lang="ko-KR" altLang="en-US" sz="2400" b="1" spc="-100">
                <a:solidFill>
                  <a:schemeClr val="bg1"/>
                </a:solidFill>
              </a:rPr>
              <a:t>배열</a:t>
            </a:r>
            <a:r>
              <a:rPr lang="ko-KR" altLang="en-US" sz="2400" b="1" spc="-100">
                <a:solidFill>
                  <a:schemeClr val="accent4"/>
                </a:solidFill>
              </a:rPr>
              <a:t> </a:t>
            </a:r>
            <a:r>
              <a:rPr lang="ko-KR" altLang="en-US" sz="2400" spc="-100">
                <a:solidFill>
                  <a:schemeClr val="tx1"/>
                </a:solidFill>
              </a:rPr>
              <a:t>배열을 사용하면 같은 자료형의 데이터들을 같은 이름과 참조 번호를 이용해 저장하고 참조해 사용할 수 있다</a:t>
            </a:r>
            <a:r>
              <a:rPr lang="en-US" altLang="ko-KR" sz="2400" spc="-100" smtClean="0">
                <a:solidFill>
                  <a:schemeClr val="tx1"/>
                </a:solidFill>
              </a:rPr>
              <a:t>.</a:t>
            </a:r>
          </a:p>
          <a:p>
            <a:endParaRPr lang="en-US" altLang="ko-KR" sz="2400" b="1">
              <a:solidFill>
                <a:schemeClr val="accent4"/>
              </a:solidFill>
            </a:endParaRPr>
          </a:p>
          <a:p>
            <a:r>
              <a:rPr lang="en-US" altLang="ko-KR" sz="2400" b="1">
                <a:solidFill>
                  <a:schemeClr val="accent4"/>
                </a:solidFill>
              </a:rPr>
              <a:t>6 </a:t>
            </a:r>
            <a:r>
              <a:rPr lang="ko-KR" altLang="en-US" sz="2400" b="1">
                <a:solidFill>
                  <a:schemeClr val="bg1"/>
                </a:solidFill>
              </a:rPr>
              <a:t>구조체</a:t>
            </a:r>
            <a:r>
              <a:rPr lang="ko-KR" altLang="en-US" sz="2400" b="1">
                <a:solidFill>
                  <a:schemeClr val="accent4"/>
                </a:solidFill>
              </a:rPr>
              <a:t> </a:t>
            </a:r>
            <a:r>
              <a:rPr lang="ko-KR" altLang="en-US" sz="2400">
                <a:solidFill>
                  <a:schemeClr val="tx1"/>
                </a:solidFill>
              </a:rPr>
              <a:t>구조체를 사용하면 서로 다른 자료형의 데이터들을 묶어 새로운 자료형처럼 사용할 수 있다</a:t>
            </a:r>
            <a:r>
              <a:rPr lang="en-US" altLang="ko-KR" sz="2400" smtClean="0">
                <a:solidFill>
                  <a:schemeClr val="tx1"/>
                </a:solidFill>
              </a:rPr>
              <a:t>.</a:t>
            </a:r>
          </a:p>
          <a:p>
            <a:endParaRPr lang="en-US" altLang="ko-KR" sz="2400" b="1">
              <a:solidFill>
                <a:schemeClr val="accent4"/>
              </a:solidFill>
            </a:endParaRPr>
          </a:p>
          <a:p>
            <a:r>
              <a:rPr lang="en-US" altLang="ko-KR" sz="2400" b="1">
                <a:solidFill>
                  <a:schemeClr val="accent4"/>
                </a:solidFill>
              </a:rPr>
              <a:t>7 </a:t>
            </a:r>
            <a:r>
              <a:rPr lang="ko-KR" altLang="en-US" sz="2400" b="1" smtClean="0">
                <a:solidFill>
                  <a:schemeClr val="bg1"/>
                </a:solidFill>
              </a:rPr>
              <a:t>함수</a:t>
            </a:r>
            <a:r>
              <a:rPr lang="ko-KR" altLang="en-US" sz="2400" b="1" smtClean="0">
                <a:solidFill>
                  <a:schemeClr val="accent4"/>
                </a:solidFill>
              </a:rPr>
              <a:t> </a:t>
            </a:r>
            <a:r>
              <a:rPr lang="ko-KR" altLang="en-US" sz="2400">
                <a:solidFill>
                  <a:schemeClr val="tx1"/>
                </a:solidFill>
              </a:rPr>
              <a:t>함수는 원하는 작업들을 묶어 작업을 모듈화한 것으로</a:t>
            </a:r>
            <a:r>
              <a:rPr lang="en-US" altLang="ko-KR" sz="2400">
                <a:solidFill>
                  <a:schemeClr val="tx1"/>
                </a:solidFill>
              </a:rPr>
              <a:t>, </a:t>
            </a:r>
            <a:r>
              <a:rPr lang="ko-KR" altLang="en-US" sz="2400">
                <a:solidFill>
                  <a:schemeClr val="tx1"/>
                </a:solidFill>
              </a:rPr>
              <a:t>원하는 작업이나 처리를 할 수 있는 형태로 미리 정의해 사용할 수 있다</a:t>
            </a:r>
            <a:r>
              <a:rPr lang="en-US" altLang="ko-KR" sz="2400">
                <a:solidFill>
                  <a:schemeClr val="tx1"/>
                </a:solidFill>
              </a:rPr>
              <a:t>.</a:t>
            </a:r>
            <a:endParaRPr lang="ko-KR" alt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5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5436096" y="-27384"/>
            <a:ext cx="3707904" cy="646331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smtClean="0">
                <a:solidFill>
                  <a:schemeClr val="bg1"/>
                </a:solidFill>
                <a:latin typeface="+mn-ea"/>
              </a:rPr>
              <a:t>대단원 평가 문제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149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1045896" y="3453392"/>
            <a:ext cx="7496888" cy="2783920"/>
            <a:chOff x="611560" y="2420888"/>
            <a:chExt cx="7496888" cy="2783920"/>
          </a:xfrm>
        </p:grpSpPr>
        <p:sp>
          <p:nvSpPr>
            <p:cNvPr id="2" name="모서리가 둥근 직사각형 1"/>
            <p:cNvSpPr/>
            <p:nvPr/>
          </p:nvSpPr>
          <p:spPr>
            <a:xfrm>
              <a:off x="611560" y="2420888"/>
              <a:ext cx="576064" cy="2783920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01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02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03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04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05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06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07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 smtClean="0">
                  <a:solidFill>
                    <a:schemeClr val="tx1"/>
                  </a:solidFill>
                </a:rPr>
                <a:t>08</a:t>
              </a:r>
              <a:endParaRPr lang="en-US" altLang="ko-KR" sz="2400" dirty="0">
                <a:solidFill>
                  <a:schemeClr val="tx1"/>
                </a:solidFill>
              </a:endParaRPr>
            </a:p>
          </p:txBody>
        </p:sp>
        <p:sp>
          <p:nvSpPr>
            <p:cNvPr id="20" name="모서리가 둥근 직사각형 19"/>
            <p:cNvSpPr/>
            <p:nvPr/>
          </p:nvSpPr>
          <p:spPr>
            <a:xfrm>
              <a:off x="1185664" y="2420888"/>
              <a:ext cx="6922784" cy="2783919"/>
            </a:xfrm>
            <a:prstGeom prst="roundRect">
              <a:avLst>
                <a:gd name="adj" fmla="val 1692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ts val="2600"/>
                </a:lnSpc>
              </a:pPr>
              <a:r>
                <a:rPr lang="en-US" altLang="ko-KR" sz="2400" spc="-100" dirty="0">
                  <a:solidFill>
                    <a:schemeClr val="tx1"/>
                  </a:solidFill>
                </a:rPr>
                <a:t>#include &lt;</a:t>
              </a:r>
              <a:r>
                <a:rPr lang="en-US" altLang="ko-KR" sz="2400" spc="-100" dirty="0" err="1">
                  <a:solidFill>
                    <a:schemeClr val="tx1"/>
                  </a:solidFill>
                </a:rPr>
                <a:t>stdio.h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&gt;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 err="1">
                  <a:solidFill>
                    <a:schemeClr val="tx1"/>
                  </a:solidFill>
                </a:rPr>
                <a:t>int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 main( )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>
                  <a:solidFill>
                    <a:schemeClr val="tx1"/>
                  </a:solidFill>
                </a:rPr>
                <a:t>{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 smtClean="0">
                  <a:solidFill>
                    <a:schemeClr val="tx1"/>
                  </a:solidFill>
                </a:rPr>
                <a:t>    char 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s[150];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 smtClean="0">
                  <a:solidFill>
                    <a:schemeClr val="tx1"/>
                  </a:solidFill>
                </a:rPr>
                <a:t>    </a:t>
              </a:r>
              <a:r>
                <a:rPr lang="en-US" altLang="ko-KR" sz="2400" spc="-100" dirty="0" err="1" smtClean="0">
                  <a:solidFill>
                    <a:schemeClr val="tx1"/>
                  </a:solidFill>
                </a:rPr>
                <a:t>scanf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("%s", &amp;s);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 smtClean="0">
                  <a:solidFill>
                    <a:schemeClr val="tx1"/>
                  </a:solidFill>
                </a:rPr>
                <a:t>    </a:t>
              </a:r>
              <a:r>
                <a:rPr lang="en-US" altLang="ko-KR" sz="2400" spc="-100" dirty="0" err="1" smtClean="0">
                  <a:solidFill>
                    <a:schemeClr val="tx1"/>
                  </a:solidFill>
                </a:rPr>
                <a:t>int</a:t>
              </a:r>
              <a:r>
                <a:rPr lang="en-US" altLang="ko-KR" sz="2400" spc="-100" dirty="0" smtClean="0">
                  <a:solidFill>
                    <a:schemeClr val="tx1"/>
                  </a:solidFill>
                </a:rPr>
                <a:t> </a:t>
              </a:r>
              <a:r>
                <a:rPr lang="en-US" altLang="ko-KR" sz="2400" spc="-100" dirty="0" err="1">
                  <a:solidFill>
                    <a:schemeClr val="tx1"/>
                  </a:solidFill>
                </a:rPr>
                <a:t>cnt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 = 0, </a:t>
              </a:r>
              <a:r>
                <a:rPr lang="en-US" altLang="ko-KR" sz="2400" spc="-100" dirty="0" err="1">
                  <a:solidFill>
                    <a:schemeClr val="tx1"/>
                  </a:solidFill>
                </a:rPr>
                <a:t>i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 = 0;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 smtClean="0">
                  <a:solidFill>
                    <a:schemeClr val="tx1"/>
                  </a:solidFill>
                </a:rPr>
                <a:t>    for(</a:t>
              </a:r>
              <a:r>
                <a:rPr lang="en-US" altLang="ko-KR" sz="2400" spc="-100" dirty="0" err="1" smtClean="0">
                  <a:solidFill>
                    <a:schemeClr val="tx1"/>
                  </a:solidFill>
                </a:rPr>
                <a:t>int</a:t>
              </a:r>
              <a:r>
                <a:rPr lang="en-US" altLang="ko-KR" sz="2400" spc="-100" dirty="0" smtClean="0">
                  <a:solidFill>
                    <a:schemeClr val="tx1"/>
                  </a:solidFill>
                </a:rPr>
                <a:t> </a:t>
              </a:r>
              <a:r>
                <a:rPr lang="en-US" altLang="ko-KR" sz="2400" spc="-100" dirty="0" err="1">
                  <a:solidFill>
                    <a:schemeClr val="tx1"/>
                  </a:solidFill>
                </a:rPr>
                <a:t>i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 = 0; s[</a:t>
              </a:r>
              <a:r>
                <a:rPr lang="en-US" altLang="ko-KR" sz="2400" spc="-100" dirty="0" err="1">
                  <a:solidFill>
                    <a:schemeClr val="tx1"/>
                  </a:solidFill>
                </a:rPr>
                <a:t>i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] != '\0' ; </a:t>
              </a:r>
              <a:r>
                <a:rPr lang="en-US" altLang="ko-KR" sz="2400" spc="-100" dirty="0" err="1">
                  <a:solidFill>
                    <a:schemeClr val="tx1"/>
                  </a:solidFill>
                </a:rPr>
                <a:t>i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 ++)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 smtClean="0">
                  <a:solidFill>
                    <a:schemeClr val="tx1"/>
                  </a:solidFill>
                </a:rPr>
                <a:t>    {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Ⅰ. </a:t>
            </a:r>
            <a:r>
              <a:rPr lang="ko-KR" altLang="en-US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프로그래밍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251520" y="908720"/>
            <a:ext cx="8291264" cy="2400657"/>
            <a:chOff x="251520" y="908720"/>
            <a:chExt cx="8291264" cy="2400657"/>
          </a:xfrm>
        </p:grpSpPr>
        <p:sp>
          <p:nvSpPr>
            <p:cNvPr id="3" name="직사각형 2"/>
            <p:cNvSpPr/>
            <p:nvPr/>
          </p:nvSpPr>
          <p:spPr>
            <a:xfrm>
              <a:off x="251520" y="908720"/>
              <a:ext cx="648072" cy="50405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400" b="1" smtClean="0"/>
                <a:t>01</a:t>
              </a:r>
              <a:endParaRPr lang="ko-KR" altLang="en-US" sz="2400" b="1"/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899592" y="908720"/>
              <a:ext cx="7643192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ko-KR" sz="3000" b="1" dirty="0"/>
                <a:t>0 ~9</a:t>
              </a:r>
              <a:r>
                <a:rPr lang="ko-KR" altLang="en-US" sz="3000" b="1" dirty="0"/>
                <a:t>까지 숫자로 이루어진 </a:t>
              </a:r>
              <a:r>
                <a:rPr lang="en-US" altLang="ko-KR" sz="3000" b="1" dirty="0"/>
                <a:t>n </a:t>
              </a:r>
              <a:r>
                <a:rPr lang="ko-KR" altLang="en-US" sz="3000" b="1" dirty="0"/>
                <a:t>크기의 길이만큼의 </a:t>
              </a:r>
              <a:r>
                <a:rPr lang="ko-KR" altLang="en-US" sz="3000" b="1" dirty="0" smtClean="0"/>
                <a:t>문자열이 </a:t>
              </a:r>
              <a:r>
                <a:rPr lang="ko-KR" altLang="en-US" sz="3000" b="1" dirty="0"/>
                <a:t>입력된다</a:t>
              </a:r>
              <a:r>
                <a:rPr lang="en-US" altLang="ko-KR" sz="3000" b="1" dirty="0"/>
                <a:t>. </a:t>
              </a:r>
              <a:r>
                <a:rPr lang="ko-KR" altLang="en-US" sz="3000" b="1" dirty="0"/>
                <a:t>문자열에서 </a:t>
              </a:r>
              <a:r>
                <a:rPr lang="en-US" altLang="ko-KR" sz="3000" b="1" dirty="0"/>
                <a:t>1</a:t>
              </a:r>
              <a:r>
                <a:rPr lang="ko-KR" altLang="en-US" sz="3000" b="1" dirty="0"/>
                <a:t>의 개수가 몇 개인지 </a:t>
              </a:r>
              <a:r>
                <a:rPr lang="ko-KR" altLang="en-US" sz="3000" b="1" dirty="0" smtClean="0"/>
                <a:t>출력하는 </a:t>
              </a:r>
              <a:r>
                <a:rPr lang="ko-KR" altLang="en-US" sz="3000" b="1" dirty="0"/>
                <a:t>프로그램의 일부분이다</a:t>
              </a:r>
              <a:r>
                <a:rPr lang="en-US" altLang="ko-KR" sz="3000" b="1" dirty="0"/>
                <a:t>. 9</a:t>
              </a:r>
              <a:r>
                <a:rPr lang="ko-KR" altLang="en-US" sz="3000" b="1" dirty="0"/>
                <a:t>번 줄에 알맞은 </a:t>
              </a:r>
              <a:r>
                <a:rPr lang="ko-KR" altLang="en-US" sz="3000" b="1" dirty="0" smtClean="0"/>
                <a:t>코드를 작성해 </a:t>
              </a:r>
              <a:r>
                <a:rPr lang="ko-KR" altLang="en-US" sz="3000" b="1" dirty="0"/>
                <a:t>보자</a:t>
              </a:r>
              <a:r>
                <a:rPr lang="en-US" altLang="ko-KR" sz="3000" b="1" dirty="0"/>
                <a:t>.(</a:t>
              </a:r>
              <a:r>
                <a:rPr lang="en-US" altLang="ko-KR" sz="3000" b="1" dirty="0" smtClean="0"/>
                <a:t>1</a:t>
              </a:r>
              <a:r>
                <a:rPr lang="ko-KR" altLang="en-US" sz="3000" b="1" dirty="0" smtClean="0"/>
                <a:t>＜</a:t>
              </a:r>
              <a:r>
                <a:rPr lang="en-US" altLang="ko-KR" sz="3000" b="1" dirty="0"/>
                <a:t>= </a:t>
              </a:r>
              <a:r>
                <a:rPr lang="en-US" altLang="ko-KR" sz="3000" b="1" dirty="0" smtClean="0"/>
                <a:t>n</a:t>
              </a:r>
              <a:r>
                <a:rPr lang="ko-KR" altLang="en-US" sz="3000" b="1" dirty="0" smtClean="0"/>
                <a:t>＜</a:t>
              </a:r>
              <a:r>
                <a:rPr lang="en-US" altLang="ko-KR" sz="3000" b="1" dirty="0" smtClean="0"/>
                <a:t>=10100</a:t>
              </a:r>
              <a:r>
                <a:rPr lang="ko-KR" altLang="en-US" sz="3000" b="1" dirty="0"/>
                <a:t>인 정수</a:t>
              </a:r>
              <a:r>
                <a:rPr lang="en-US" altLang="ko-KR" sz="3000" b="1" dirty="0"/>
                <a:t>)</a:t>
              </a:r>
              <a:endParaRPr lang="ko-KR" altLang="en-US" sz="3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32526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15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1560" y="1526503"/>
            <a:ext cx="7993194" cy="4829847"/>
            <a:chOff x="693606" y="1491570"/>
            <a:chExt cx="7993194" cy="4829847"/>
          </a:xfrm>
        </p:grpSpPr>
        <p:sp>
          <p:nvSpPr>
            <p:cNvPr id="16" name="object 23"/>
            <p:cNvSpPr/>
            <p:nvPr/>
          </p:nvSpPr>
          <p:spPr>
            <a:xfrm>
              <a:off x="698512" y="1921688"/>
              <a:ext cx="535443" cy="4399729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  <a:p>
              <a:pPr algn="ctr"/>
              <a:r>
                <a:rPr lang="en-US" sz="2400" dirty="0" smtClean="0"/>
                <a:t>12</a:t>
              </a:r>
            </a:p>
          </p:txBody>
        </p:sp>
        <p:sp>
          <p:nvSpPr>
            <p:cNvPr id="17" name="object 24"/>
            <p:cNvSpPr/>
            <p:nvPr/>
          </p:nvSpPr>
          <p:spPr>
            <a:xfrm>
              <a:off x="1233955" y="1921688"/>
              <a:ext cx="7452845" cy="4399729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d[7];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/>
                <a:t>n, t;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("%d", &amp;n</a:t>
              </a:r>
              <a:r>
                <a:rPr lang="en-US" sz="2400" dirty="0" smtClean="0"/>
                <a:t>);</a:t>
              </a:r>
            </a:p>
            <a:p>
              <a:endParaRPr lang="en-US" sz="2400" dirty="0"/>
            </a:p>
            <a:p>
              <a:r>
                <a:rPr lang="en-US" sz="2400" dirty="0" smtClean="0"/>
                <a:t>    for(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 err="1"/>
                <a:t>i</a:t>
              </a:r>
              <a:r>
                <a:rPr lang="en-US" sz="2400" dirty="0"/>
                <a:t> = 1; </a:t>
              </a:r>
              <a:r>
                <a:rPr lang="en-US" sz="2400" dirty="0" err="1"/>
                <a:t>i</a:t>
              </a:r>
              <a:r>
                <a:rPr lang="en-US" sz="2400" dirty="0"/>
                <a:t> &lt; =n; </a:t>
              </a:r>
              <a:r>
                <a:rPr lang="en-US" sz="2400" dirty="0" err="1"/>
                <a:t>i</a:t>
              </a:r>
              <a:r>
                <a:rPr lang="en-US" sz="2400" dirty="0"/>
                <a:t> ++)</a:t>
              </a:r>
            </a:p>
            <a:p>
              <a:r>
                <a:rPr lang="en-US" sz="2400" dirty="0" smtClean="0"/>
                <a:t>    {</a:t>
              </a:r>
              <a:endParaRPr lang="en-US" sz="2400" dirty="0"/>
            </a:p>
            <a:p>
              <a:r>
                <a:rPr lang="en-US" sz="2400" dirty="0" smtClean="0"/>
                <a:t>    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("%d", &amp;t);</a:t>
              </a:r>
            </a:p>
            <a:p>
              <a:r>
                <a:rPr lang="en-US" sz="2400" dirty="0" smtClean="0"/>
                <a:t>        d[t</a:t>
              </a:r>
              <a:r>
                <a:rPr lang="en-US" sz="2400" dirty="0"/>
                <a:t>] += 1;</a:t>
              </a:r>
            </a:p>
            <a:p>
              <a:r>
                <a:rPr lang="en-US" sz="2400" dirty="0" smtClean="0"/>
                <a:t>    }</a:t>
              </a:r>
              <a:endParaRPr lang="en-US" sz="2400" dirty="0"/>
            </a:p>
          </p:txBody>
        </p:sp>
        <p:sp>
          <p:nvSpPr>
            <p:cNvPr id="20" name="object 28"/>
            <p:cNvSpPr/>
            <p:nvPr/>
          </p:nvSpPr>
          <p:spPr>
            <a:xfrm>
              <a:off x="693606" y="1491570"/>
              <a:ext cx="1916655" cy="430993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231560" y="833953"/>
            <a:ext cx="520527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입력된 자연수 개수 출력하기</a:t>
            </a:r>
          </a:p>
        </p:txBody>
      </p:sp>
      <p:grpSp>
        <p:nvGrpSpPr>
          <p:cNvPr id="21" name="그룹 20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302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5436096" y="-27384"/>
            <a:ext cx="3707904" cy="646331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smtClean="0">
                <a:solidFill>
                  <a:schemeClr val="bg1"/>
                </a:solidFill>
                <a:latin typeface="+mn-ea"/>
              </a:rPr>
              <a:t>대단원 평가 문제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150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1043608" y="3488921"/>
            <a:ext cx="7423200" cy="1961209"/>
            <a:chOff x="611560" y="2420887"/>
            <a:chExt cx="7423200" cy="1961209"/>
          </a:xfrm>
        </p:grpSpPr>
        <p:sp>
          <p:nvSpPr>
            <p:cNvPr id="2" name="모서리가 둥근 직사각형 1"/>
            <p:cNvSpPr/>
            <p:nvPr/>
          </p:nvSpPr>
          <p:spPr>
            <a:xfrm>
              <a:off x="611560" y="2420887"/>
              <a:ext cx="576064" cy="1961208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t"/>
            <a:lstStyle/>
            <a:p>
              <a:pPr algn="ctr">
                <a:lnSpc>
                  <a:spcPts val="2600"/>
                </a:lnSpc>
              </a:pPr>
              <a:r>
                <a:rPr lang="en-US" altLang="ko-KR" sz="2400" dirty="0" smtClean="0">
                  <a:solidFill>
                    <a:schemeClr val="tx1"/>
                  </a:solidFill>
                </a:rPr>
                <a:t>09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 smtClean="0">
                  <a:solidFill>
                    <a:schemeClr val="tx1"/>
                  </a:solidFill>
                </a:rPr>
                <a:t>10</a:t>
              </a:r>
              <a:endParaRPr lang="en-US" altLang="ko-KR" sz="2400" dirty="0">
                <a:solidFill>
                  <a:schemeClr val="tx1"/>
                </a:solidFill>
              </a:endParaRP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11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12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13</a:t>
              </a:r>
            </a:p>
          </p:txBody>
        </p:sp>
        <p:sp>
          <p:nvSpPr>
            <p:cNvPr id="20" name="모서리가 둥근 직사각형 19"/>
            <p:cNvSpPr/>
            <p:nvPr/>
          </p:nvSpPr>
          <p:spPr>
            <a:xfrm>
              <a:off x="1185664" y="2420888"/>
              <a:ext cx="6849096" cy="1961208"/>
            </a:xfrm>
            <a:prstGeom prst="roundRect">
              <a:avLst>
                <a:gd name="adj" fmla="val 1692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t"/>
            <a:lstStyle/>
            <a:p>
              <a:pPr>
                <a:lnSpc>
                  <a:spcPts val="2600"/>
                </a:lnSpc>
              </a:pPr>
              <a:r>
                <a:rPr lang="en-US" altLang="ko-KR" sz="2400" spc="-100" dirty="0" smtClean="0">
                  <a:solidFill>
                    <a:schemeClr val="tx1"/>
                  </a:solidFill>
                </a:rPr>
                <a:t>    ______________________________________________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>
                  <a:solidFill>
                    <a:schemeClr val="tx1"/>
                  </a:solidFill>
                </a:rPr>
                <a:t> </a:t>
              </a:r>
              <a:r>
                <a:rPr lang="en-US" altLang="ko-KR" sz="2400" spc="-100" dirty="0" smtClean="0">
                  <a:solidFill>
                    <a:schemeClr val="tx1"/>
                  </a:solidFill>
                </a:rPr>
                <a:t>   }</a:t>
              </a:r>
              <a:endParaRPr lang="en-US" altLang="ko-KR" sz="2400" spc="-100" dirty="0">
                <a:solidFill>
                  <a:schemeClr val="tx1"/>
                </a:solidFill>
              </a:endParaRP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 smtClean="0">
                  <a:solidFill>
                    <a:schemeClr val="tx1"/>
                  </a:solidFill>
                </a:rPr>
                <a:t>    </a:t>
              </a:r>
              <a:r>
                <a:rPr lang="en-US" altLang="ko-KR" sz="2400" spc="-100" dirty="0" err="1" smtClean="0">
                  <a:solidFill>
                    <a:schemeClr val="tx1"/>
                  </a:solidFill>
                </a:rPr>
                <a:t>printf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("%d", </a:t>
              </a:r>
              <a:r>
                <a:rPr lang="en-US" altLang="ko-KR" sz="2400" spc="-100" dirty="0" err="1">
                  <a:solidFill>
                    <a:schemeClr val="tx1"/>
                  </a:solidFill>
                </a:rPr>
                <a:t>cnt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);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 smtClean="0">
                  <a:solidFill>
                    <a:schemeClr val="tx1"/>
                  </a:solidFill>
                </a:rPr>
                <a:t>    return 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0;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>
                  <a:solidFill>
                    <a:schemeClr val="tx1"/>
                  </a:solidFill>
                </a:rPr>
                <a:t>}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Ⅰ. </a:t>
            </a:r>
            <a:r>
              <a:rPr lang="ko-KR" altLang="en-US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프로그래밍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81394" y="5562945"/>
            <a:ext cx="84352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000" dirty="0"/>
              <a:t>[ </a:t>
            </a:r>
            <a:r>
              <a:rPr lang="ko-KR" altLang="en-US" sz="3000"/>
              <a:t>입력 </a:t>
            </a:r>
            <a:r>
              <a:rPr lang="en-US" altLang="ko-KR" sz="3000" dirty="0"/>
              <a:t>] </a:t>
            </a:r>
            <a:r>
              <a:rPr lang="en-US" altLang="ko-KR" sz="3000" dirty="0" smtClean="0"/>
              <a:t>                     [ </a:t>
            </a:r>
            <a:r>
              <a:rPr lang="ko-KR" altLang="en-US" sz="3000"/>
              <a:t>출력 </a:t>
            </a:r>
            <a:r>
              <a:rPr lang="en-US" altLang="ko-KR" sz="3000" dirty="0"/>
              <a:t>]</a:t>
            </a:r>
          </a:p>
          <a:p>
            <a:r>
              <a:rPr lang="en-US" altLang="ko-KR" sz="3000" dirty="0"/>
              <a:t>18203918032810000 </a:t>
            </a:r>
            <a:r>
              <a:rPr lang="en-US" altLang="ko-KR" sz="3000" dirty="0" smtClean="0"/>
              <a:t>    3</a:t>
            </a:r>
            <a:endParaRPr lang="ko-KR" altLang="en-US" sz="3000"/>
          </a:p>
        </p:txBody>
      </p:sp>
      <p:sp>
        <p:nvSpPr>
          <p:cNvPr id="12" name="TextBox 11"/>
          <p:cNvSpPr txBox="1"/>
          <p:nvPr/>
        </p:nvSpPr>
        <p:spPr>
          <a:xfrm>
            <a:off x="2123728" y="3401810"/>
            <a:ext cx="491192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dirty="0">
                <a:solidFill>
                  <a:srgbClr val="FF0000"/>
                </a:solidFill>
              </a:rPr>
              <a:t>if(s[</a:t>
            </a:r>
            <a:r>
              <a:rPr lang="en-US" altLang="ko-KR" sz="3000" dirty="0" err="1">
                <a:solidFill>
                  <a:srgbClr val="FF0000"/>
                </a:solidFill>
              </a:rPr>
              <a:t>i</a:t>
            </a:r>
            <a:r>
              <a:rPr lang="en-US" altLang="ko-KR" sz="3000" dirty="0">
                <a:solidFill>
                  <a:srgbClr val="FF0000"/>
                </a:solidFill>
              </a:rPr>
              <a:t>] == '1') </a:t>
            </a:r>
            <a:r>
              <a:rPr lang="en-US" altLang="ko-KR" sz="3000" dirty="0" err="1">
                <a:solidFill>
                  <a:srgbClr val="FF0000"/>
                </a:solidFill>
              </a:rPr>
              <a:t>cnt</a:t>
            </a:r>
            <a:r>
              <a:rPr lang="en-US" altLang="ko-KR" sz="3000" dirty="0">
                <a:solidFill>
                  <a:srgbClr val="FF0000"/>
                </a:solidFill>
              </a:rPr>
              <a:t> = </a:t>
            </a:r>
            <a:r>
              <a:rPr lang="en-US" altLang="ko-KR" sz="3000" dirty="0" err="1">
                <a:solidFill>
                  <a:srgbClr val="FF0000"/>
                </a:solidFill>
              </a:rPr>
              <a:t>cnt</a:t>
            </a:r>
            <a:r>
              <a:rPr lang="en-US" altLang="ko-KR" sz="3000" dirty="0">
                <a:solidFill>
                  <a:srgbClr val="FF0000"/>
                </a:solidFill>
              </a:rPr>
              <a:t> + 1;</a:t>
            </a:r>
            <a:endParaRPr lang="ko-KR" altLang="en-US" sz="3000" dirty="0">
              <a:solidFill>
                <a:srgbClr val="FF0000"/>
              </a:solidFill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251520" y="908720"/>
            <a:ext cx="8291264" cy="2400657"/>
            <a:chOff x="251520" y="908720"/>
            <a:chExt cx="8291264" cy="2400657"/>
          </a:xfrm>
        </p:grpSpPr>
        <p:sp>
          <p:nvSpPr>
            <p:cNvPr id="19" name="직사각형 18"/>
            <p:cNvSpPr/>
            <p:nvPr/>
          </p:nvSpPr>
          <p:spPr>
            <a:xfrm>
              <a:off x="251520" y="908720"/>
              <a:ext cx="648072" cy="50405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400" b="1" smtClean="0"/>
                <a:t>01</a:t>
              </a:r>
              <a:endParaRPr lang="ko-KR" altLang="en-US" sz="2400" b="1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899592" y="908720"/>
              <a:ext cx="7643192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ko-KR" sz="3000" b="1" dirty="0"/>
                <a:t>0 ~9</a:t>
              </a:r>
              <a:r>
                <a:rPr lang="ko-KR" altLang="en-US" sz="3000" b="1" dirty="0"/>
                <a:t>까지 숫자로 이루어진 </a:t>
              </a:r>
              <a:r>
                <a:rPr lang="en-US" altLang="ko-KR" sz="3000" b="1" dirty="0"/>
                <a:t>n </a:t>
              </a:r>
              <a:r>
                <a:rPr lang="ko-KR" altLang="en-US" sz="3000" b="1" dirty="0"/>
                <a:t>크기의 길이만큼의 </a:t>
              </a:r>
              <a:r>
                <a:rPr lang="ko-KR" altLang="en-US" sz="3000" b="1" dirty="0" smtClean="0"/>
                <a:t>문자열이 </a:t>
              </a:r>
              <a:r>
                <a:rPr lang="ko-KR" altLang="en-US" sz="3000" b="1" dirty="0"/>
                <a:t>입력된다</a:t>
              </a:r>
              <a:r>
                <a:rPr lang="en-US" altLang="ko-KR" sz="3000" b="1" dirty="0"/>
                <a:t>. </a:t>
              </a:r>
              <a:r>
                <a:rPr lang="ko-KR" altLang="en-US" sz="3000" b="1" dirty="0"/>
                <a:t>문자열에서 </a:t>
              </a:r>
              <a:r>
                <a:rPr lang="en-US" altLang="ko-KR" sz="3000" b="1" dirty="0"/>
                <a:t>1</a:t>
              </a:r>
              <a:r>
                <a:rPr lang="ko-KR" altLang="en-US" sz="3000" b="1" dirty="0"/>
                <a:t>의 개수가 몇 개인지 </a:t>
              </a:r>
              <a:r>
                <a:rPr lang="ko-KR" altLang="en-US" sz="3000" b="1" dirty="0" smtClean="0"/>
                <a:t>출력하는 </a:t>
              </a:r>
              <a:r>
                <a:rPr lang="ko-KR" altLang="en-US" sz="3000" b="1" dirty="0"/>
                <a:t>프로그램의 일부분이다</a:t>
              </a:r>
              <a:r>
                <a:rPr lang="en-US" altLang="ko-KR" sz="3000" b="1" dirty="0"/>
                <a:t>. 9</a:t>
              </a:r>
              <a:r>
                <a:rPr lang="ko-KR" altLang="en-US" sz="3000" b="1" dirty="0"/>
                <a:t>번 줄에 알맞은 </a:t>
              </a:r>
              <a:r>
                <a:rPr lang="ko-KR" altLang="en-US" sz="3000" b="1" dirty="0" smtClean="0"/>
                <a:t>코드를 작성해 </a:t>
              </a:r>
              <a:r>
                <a:rPr lang="ko-KR" altLang="en-US" sz="3000" b="1" dirty="0"/>
                <a:t>보자</a:t>
              </a:r>
              <a:r>
                <a:rPr lang="en-US" altLang="ko-KR" sz="3000" b="1" dirty="0"/>
                <a:t>.(</a:t>
              </a:r>
              <a:r>
                <a:rPr lang="en-US" altLang="ko-KR" sz="3000" b="1" dirty="0" smtClean="0"/>
                <a:t>1</a:t>
              </a:r>
              <a:r>
                <a:rPr lang="ko-KR" altLang="en-US" sz="3000" b="1" dirty="0" smtClean="0"/>
                <a:t>＜</a:t>
              </a:r>
              <a:r>
                <a:rPr lang="en-US" altLang="ko-KR" sz="3000" b="1" dirty="0"/>
                <a:t>= </a:t>
              </a:r>
              <a:r>
                <a:rPr lang="en-US" altLang="ko-KR" sz="3000" b="1" dirty="0" smtClean="0"/>
                <a:t>n</a:t>
              </a:r>
              <a:r>
                <a:rPr lang="ko-KR" altLang="en-US" sz="3000" b="1" dirty="0" smtClean="0"/>
                <a:t>＜</a:t>
              </a:r>
              <a:r>
                <a:rPr lang="en-US" altLang="ko-KR" sz="3000" b="1" dirty="0" smtClean="0"/>
                <a:t>=10100</a:t>
              </a:r>
              <a:r>
                <a:rPr lang="ko-KR" altLang="en-US" sz="3000" b="1" dirty="0"/>
                <a:t>인 정수</a:t>
              </a:r>
              <a:r>
                <a:rPr lang="en-US" altLang="ko-KR" sz="3000" b="1" dirty="0"/>
                <a:t>)</a:t>
              </a:r>
              <a:endParaRPr lang="ko-KR" altLang="en-US" sz="3000" b="1" dirty="0"/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7236296" y="2858697"/>
            <a:ext cx="1230512" cy="526104"/>
            <a:chOff x="6742623" y="1607576"/>
            <a:chExt cx="1456880" cy="627589"/>
          </a:xfrm>
        </p:grpSpPr>
        <p:sp>
          <p:nvSpPr>
            <p:cNvPr id="15" name="모서리가 둥근 직사각형 14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0715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5436096" y="-27384"/>
            <a:ext cx="3707904" cy="646331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smtClean="0">
                <a:solidFill>
                  <a:schemeClr val="bg1"/>
                </a:solidFill>
                <a:latin typeface="+mn-ea"/>
              </a:rPr>
              <a:t>대단원 평가 문제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151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1045896" y="1879319"/>
            <a:ext cx="7496888" cy="4213977"/>
            <a:chOff x="611560" y="1124741"/>
            <a:chExt cx="7496888" cy="4213977"/>
          </a:xfrm>
        </p:grpSpPr>
        <p:sp>
          <p:nvSpPr>
            <p:cNvPr id="2" name="모서리가 둥근 직사각형 1"/>
            <p:cNvSpPr/>
            <p:nvPr/>
          </p:nvSpPr>
          <p:spPr>
            <a:xfrm>
              <a:off x="611560" y="1124741"/>
              <a:ext cx="576064" cy="4213977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altLang="ko-KR" sz="2400" dirty="0">
                  <a:solidFill>
                    <a:schemeClr val="tx1"/>
                  </a:solidFill>
                </a:rPr>
                <a:t>01</a:t>
              </a:r>
            </a:p>
            <a:p>
              <a:pPr algn="ctr"/>
              <a:r>
                <a:rPr lang="en-US" altLang="ko-KR" sz="2400" dirty="0">
                  <a:solidFill>
                    <a:schemeClr val="tx1"/>
                  </a:solidFill>
                </a:rPr>
                <a:t>02</a:t>
              </a:r>
            </a:p>
            <a:p>
              <a:pPr algn="ctr"/>
              <a:r>
                <a:rPr lang="en-US" altLang="ko-KR" sz="2400" dirty="0">
                  <a:solidFill>
                    <a:schemeClr val="tx1"/>
                  </a:solidFill>
                </a:rPr>
                <a:t>03</a:t>
              </a:r>
            </a:p>
            <a:p>
              <a:pPr algn="ctr"/>
              <a:r>
                <a:rPr lang="en-US" altLang="ko-KR" sz="2400" dirty="0">
                  <a:solidFill>
                    <a:schemeClr val="tx1"/>
                  </a:solidFill>
                </a:rPr>
                <a:t>04</a:t>
              </a:r>
            </a:p>
            <a:p>
              <a:pPr algn="ctr"/>
              <a:r>
                <a:rPr lang="en-US" altLang="ko-KR" sz="2400" dirty="0">
                  <a:solidFill>
                    <a:schemeClr val="tx1"/>
                  </a:solidFill>
                </a:rPr>
                <a:t>05</a:t>
              </a:r>
            </a:p>
            <a:p>
              <a:pPr algn="ctr"/>
              <a:r>
                <a:rPr lang="en-US" altLang="ko-KR" sz="2400" dirty="0">
                  <a:solidFill>
                    <a:schemeClr val="tx1"/>
                  </a:solidFill>
                </a:rPr>
                <a:t>06</a:t>
              </a:r>
            </a:p>
            <a:p>
              <a:pPr algn="ctr"/>
              <a:r>
                <a:rPr lang="en-US" altLang="ko-KR" sz="2400" dirty="0">
                  <a:solidFill>
                    <a:schemeClr val="tx1"/>
                  </a:solidFill>
                </a:rPr>
                <a:t>07</a:t>
              </a:r>
            </a:p>
            <a:p>
              <a:pPr algn="ctr"/>
              <a:r>
                <a:rPr lang="en-US" altLang="ko-KR" sz="2400" dirty="0">
                  <a:solidFill>
                    <a:schemeClr val="tx1"/>
                  </a:solidFill>
                </a:rPr>
                <a:t>08</a:t>
              </a:r>
            </a:p>
            <a:p>
              <a:pPr algn="ctr"/>
              <a:r>
                <a:rPr lang="en-US" altLang="ko-KR" sz="2400" dirty="0">
                  <a:solidFill>
                    <a:schemeClr val="tx1"/>
                  </a:solidFill>
                </a:rPr>
                <a:t>09</a:t>
              </a:r>
            </a:p>
            <a:p>
              <a:pPr algn="ctr"/>
              <a:r>
                <a:rPr lang="en-US" altLang="ko-KR" sz="2400" dirty="0">
                  <a:solidFill>
                    <a:schemeClr val="tx1"/>
                  </a:solidFill>
                </a:rPr>
                <a:t>10</a:t>
              </a:r>
            </a:p>
            <a:p>
              <a:pPr algn="ctr"/>
              <a:r>
                <a:rPr lang="en-US" altLang="ko-KR" sz="2400" dirty="0" smtClean="0">
                  <a:solidFill>
                    <a:schemeClr val="tx1"/>
                  </a:solidFill>
                </a:rPr>
                <a:t>11</a:t>
              </a:r>
              <a:endParaRPr lang="en-US" altLang="ko-KR" sz="2400" dirty="0">
                <a:solidFill>
                  <a:schemeClr val="tx1"/>
                </a:solidFill>
              </a:endParaRPr>
            </a:p>
          </p:txBody>
        </p:sp>
        <p:sp>
          <p:nvSpPr>
            <p:cNvPr id="20" name="모서리가 둥근 직사각형 19"/>
            <p:cNvSpPr/>
            <p:nvPr/>
          </p:nvSpPr>
          <p:spPr>
            <a:xfrm>
              <a:off x="1185664" y="1124742"/>
              <a:ext cx="6922784" cy="4213976"/>
            </a:xfrm>
            <a:prstGeom prst="roundRect">
              <a:avLst>
                <a:gd name="adj" fmla="val 1692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pt-BR" altLang="ko-KR" sz="2400" spc="-100" dirty="0">
                  <a:solidFill>
                    <a:schemeClr val="tx1"/>
                  </a:solidFill>
                </a:rPr>
                <a:t>#include &lt;stdio.h&gt;</a:t>
              </a:r>
            </a:p>
            <a:p>
              <a:r>
                <a:rPr lang="pt-BR" altLang="ko-KR" sz="2400" spc="-100" dirty="0">
                  <a:solidFill>
                    <a:schemeClr val="tx1"/>
                  </a:solidFill>
                </a:rPr>
                <a:t>int c(int n, int r)</a:t>
              </a:r>
            </a:p>
            <a:p>
              <a:r>
                <a:rPr lang="pt-BR" altLang="ko-KR" sz="2400" spc="-100" dirty="0">
                  <a:solidFill>
                    <a:schemeClr val="tx1"/>
                  </a:solidFill>
                </a:rPr>
                <a:t>{</a:t>
              </a:r>
            </a:p>
            <a:p>
              <a:r>
                <a:rPr lang="pt-BR" altLang="ko-KR" sz="2400" spc="-100" dirty="0" smtClean="0">
                  <a:solidFill>
                    <a:schemeClr val="tx1"/>
                  </a:solidFill>
                </a:rPr>
                <a:t>    if(r </a:t>
              </a:r>
              <a:r>
                <a:rPr lang="pt-BR" altLang="ko-KR" sz="2400" spc="-100" dirty="0">
                  <a:solidFill>
                    <a:schemeClr val="tx1"/>
                  </a:solidFill>
                </a:rPr>
                <a:t>== 1) return n;</a:t>
              </a:r>
            </a:p>
            <a:p>
              <a:r>
                <a:rPr lang="pt-BR" altLang="ko-KR" sz="2400" spc="-100" dirty="0" smtClean="0">
                  <a:solidFill>
                    <a:schemeClr val="tx1"/>
                  </a:solidFill>
                </a:rPr>
                <a:t>    if(n </a:t>
              </a:r>
              <a:r>
                <a:rPr lang="pt-BR" altLang="ko-KR" sz="2400" spc="-100" dirty="0">
                  <a:solidFill>
                    <a:schemeClr val="tx1"/>
                  </a:solidFill>
                </a:rPr>
                <a:t>== r) return 1;</a:t>
              </a:r>
            </a:p>
            <a:p>
              <a:r>
                <a:rPr lang="pt-BR" altLang="ko-KR" sz="2400" spc="-100" dirty="0" smtClean="0">
                  <a:solidFill>
                    <a:schemeClr val="tx1"/>
                  </a:solidFill>
                </a:rPr>
                <a:t>    return </a:t>
              </a:r>
              <a:r>
                <a:rPr lang="pt-BR" altLang="ko-KR" sz="2400" spc="-100" dirty="0">
                  <a:solidFill>
                    <a:schemeClr val="tx1"/>
                  </a:solidFill>
                </a:rPr>
                <a:t>c(n - 1, r - 1) + c(n - 1, r);</a:t>
              </a:r>
            </a:p>
            <a:p>
              <a:r>
                <a:rPr lang="pt-BR" altLang="ko-KR" sz="2400" spc="-100" dirty="0">
                  <a:solidFill>
                    <a:schemeClr val="tx1"/>
                  </a:solidFill>
                </a:rPr>
                <a:t>}</a:t>
              </a:r>
            </a:p>
            <a:p>
              <a:endParaRPr lang="pt-BR" altLang="ko-KR" sz="2400" spc="-100" dirty="0" smtClean="0">
                <a:solidFill>
                  <a:schemeClr val="tx1"/>
                </a:solidFill>
              </a:endParaRPr>
            </a:p>
            <a:p>
              <a:r>
                <a:rPr lang="pt-BR" altLang="ko-KR" sz="2400" spc="-100" dirty="0" smtClean="0">
                  <a:solidFill>
                    <a:schemeClr val="tx1"/>
                  </a:solidFill>
                </a:rPr>
                <a:t>int </a:t>
              </a:r>
              <a:r>
                <a:rPr lang="pt-BR" altLang="ko-KR" sz="2400" spc="-100" dirty="0">
                  <a:solidFill>
                    <a:schemeClr val="tx1"/>
                  </a:solidFill>
                </a:rPr>
                <a:t>main( )</a:t>
              </a:r>
            </a:p>
            <a:p>
              <a:r>
                <a:rPr lang="pt-BR" altLang="ko-KR" sz="2400" spc="-100" dirty="0">
                  <a:solidFill>
                    <a:schemeClr val="tx1"/>
                  </a:solidFill>
                </a:rPr>
                <a:t>{</a:t>
              </a:r>
            </a:p>
            <a:p>
              <a:r>
                <a:rPr lang="pt-BR" altLang="ko-KR" sz="2400" spc="-100" dirty="0" smtClean="0">
                  <a:solidFill>
                    <a:schemeClr val="tx1"/>
                  </a:solidFill>
                </a:rPr>
                <a:t>    int </a:t>
              </a:r>
              <a:r>
                <a:rPr lang="pt-BR" altLang="ko-KR" sz="2400" spc="-100" dirty="0">
                  <a:solidFill>
                    <a:schemeClr val="tx1"/>
                  </a:solidFill>
                </a:rPr>
                <a:t>n, m</a:t>
              </a:r>
              <a:r>
                <a:rPr lang="pt-BR" altLang="ko-KR" sz="2400" spc="-100" dirty="0" smtClean="0">
                  <a:solidFill>
                    <a:schemeClr val="tx1"/>
                  </a:solidFill>
                </a:rPr>
                <a:t>;</a:t>
              </a:r>
              <a:endParaRPr lang="pt-BR" altLang="ko-KR" sz="2400" spc="-100" dirty="0">
                <a:solidFill>
                  <a:schemeClr val="tx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Ⅰ. </a:t>
            </a:r>
            <a:r>
              <a:rPr lang="ko-KR" altLang="en-US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프로그래밍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251520" y="836712"/>
            <a:ext cx="8291264" cy="1015663"/>
            <a:chOff x="251520" y="836712"/>
            <a:chExt cx="8291264" cy="1015663"/>
          </a:xfrm>
        </p:grpSpPr>
        <p:sp>
          <p:nvSpPr>
            <p:cNvPr id="3" name="직사각형 2"/>
            <p:cNvSpPr/>
            <p:nvPr/>
          </p:nvSpPr>
          <p:spPr>
            <a:xfrm>
              <a:off x="251520" y="836712"/>
              <a:ext cx="648072" cy="50405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400" b="1" dirty="0" smtClean="0"/>
                <a:t>02</a:t>
              </a:r>
              <a:endParaRPr lang="ko-KR" altLang="en-US" sz="2400" b="1"/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899592" y="836712"/>
              <a:ext cx="764319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3000" b="1" dirty="0"/>
                <a:t>다음 프로그램을 보고 입력에 따른 출력 결과를 적어 보자</a:t>
              </a:r>
              <a:r>
                <a:rPr lang="en-US" altLang="ko-KR" sz="3000" b="1" dirty="0"/>
                <a:t>.</a:t>
              </a:r>
              <a:endParaRPr lang="ko-KR" altLang="en-US" sz="3000" b="1"/>
            </a:p>
          </p:txBody>
        </p:sp>
      </p:grpSp>
    </p:spTree>
    <p:extLst>
      <p:ext uri="{BB962C8B-B14F-4D97-AF65-F5344CB8AC3E}">
        <p14:creationId xmlns:p14="http://schemas.microsoft.com/office/powerpoint/2010/main" val="373805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5436096" y="-27384"/>
            <a:ext cx="3707904" cy="646331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smtClean="0">
                <a:solidFill>
                  <a:schemeClr val="bg1"/>
                </a:solidFill>
                <a:latin typeface="+mn-ea"/>
              </a:rPr>
              <a:t>대단원 평가 문제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152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1045896" y="1951328"/>
            <a:ext cx="7496888" cy="1621688"/>
            <a:chOff x="611560" y="1124742"/>
            <a:chExt cx="7496888" cy="1621688"/>
          </a:xfrm>
        </p:grpSpPr>
        <p:sp>
          <p:nvSpPr>
            <p:cNvPr id="2" name="모서리가 둥근 직사각형 1"/>
            <p:cNvSpPr/>
            <p:nvPr/>
          </p:nvSpPr>
          <p:spPr>
            <a:xfrm>
              <a:off x="611560" y="1124742"/>
              <a:ext cx="576064" cy="1621688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altLang="ko-KR" sz="2400" dirty="0" smtClean="0">
                  <a:solidFill>
                    <a:schemeClr val="tx1"/>
                  </a:solidFill>
                </a:rPr>
                <a:t>12</a:t>
              </a:r>
              <a:endParaRPr lang="en-US" altLang="ko-KR" sz="2400" dirty="0">
                <a:solidFill>
                  <a:schemeClr val="tx1"/>
                </a:solidFill>
              </a:endParaRPr>
            </a:p>
            <a:p>
              <a:pPr algn="ctr"/>
              <a:r>
                <a:rPr lang="en-US" altLang="ko-KR" sz="2400" dirty="0" smtClean="0">
                  <a:solidFill>
                    <a:schemeClr val="tx1"/>
                  </a:solidFill>
                </a:rPr>
                <a:t>13</a:t>
              </a:r>
            </a:p>
            <a:p>
              <a:pPr algn="ctr"/>
              <a:r>
                <a:rPr lang="en-US" altLang="ko-KR" sz="2400" dirty="0" smtClean="0">
                  <a:solidFill>
                    <a:schemeClr val="tx1"/>
                  </a:solidFill>
                </a:rPr>
                <a:t>14</a:t>
              </a:r>
            </a:p>
            <a:p>
              <a:pPr algn="ctr"/>
              <a:r>
                <a:rPr lang="en-US" altLang="ko-KR" sz="2400" dirty="0" smtClean="0">
                  <a:solidFill>
                    <a:schemeClr val="tx1"/>
                  </a:solidFill>
                </a:rPr>
                <a:t>15</a:t>
              </a:r>
              <a:endParaRPr lang="en-US" altLang="ko-KR" sz="2400" dirty="0">
                <a:solidFill>
                  <a:schemeClr val="tx1"/>
                </a:solidFill>
              </a:endParaRPr>
            </a:p>
          </p:txBody>
        </p:sp>
        <p:sp>
          <p:nvSpPr>
            <p:cNvPr id="20" name="모서리가 둥근 직사각형 19"/>
            <p:cNvSpPr/>
            <p:nvPr/>
          </p:nvSpPr>
          <p:spPr>
            <a:xfrm>
              <a:off x="1185664" y="1124742"/>
              <a:ext cx="6922784" cy="1621688"/>
            </a:xfrm>
            <a:prstGeom prst="roundRect">
              <a:avLst>
                <a:gd name="adj" fmla="val 1692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pt-BR" altLang="ko-KR" sz="2400" spc="-100" dirty="0" smtClean="0">
                  <a:solidFill>
                    <a:schemeClr val="tx1"/>
                  </a:solidFill>
                </a:rPr>
                <a:t>    scanf</a:t>
              </a:r>
              <a:r>
                <a:rPr lang="pt-BR" altLang="ko-KR" sz="2400" spc="-100" dirty="0">
                  <a:solidFill>
                    <a:schemeClr val="tx1"/>
                  </a:solidFill>
                </a:rPr>
                <a:t>("%d%d", &amp;n, &amp;m);</a:t>
              </a:r>
            </a:p>
            <a:p>
              <a:r>
                <a:rPr lang="pt-BR" altLang="ko-KR" sz="2400" spc="-100" dirty="0" smtClean="0">
                  <a:solidFill>
                    <a:schemeClr val="tx1"/>
                  </a:solidFill>
                </a:rPr>
                <a:t>    printf</a:t>
              </a:r>
              <a:r>
                <a:rPr lang="pt-BR" altLang="ko-KR" sz="2400" spc="-100" dirty="0">
                  <a:solidFill>
                    <a:schemeClr val="tx1"/>
                  </a:solidFill>
                </a:rPr>
                <a:t>("%d", c(n , m</a:t>
              </a:r>
              <a:r>
                <a:rPr lang="pt-BR" altLang="ko-KR" sz="2400" spc="-100" dirty="0" smtClean="0">
                  <a:solidFill>
                    <a:schemeClr val="tx1"/>
                  </a:solidFill>
                </a:rPr>
                <a:t>));</a:t>
              </a:r>
            </a:p>
            <a:p>
              <a:r>
                <a:rPr lang="pt-BR" altLang="ko-KR" sz="2400" spc="-100" dirty="0">
                  <a:solidFill>
                    <a:schemeClr val="tx1"/>
                  </a:solidFill>
                </a:rPr>
                <a:t> </a:t>
              </a:r>
              <a:r>
                <a:rPr lang="pt-BR" altLang="ko-KR" sz="2400" spc="-100" dirty="0" smtClean="0">
                  <a:solidFill>
                    <a:schemeClr val="tx1"/>
                  </a:solidFill>
                </a:rPr>
                <a:t>   </a:t>
              </a:r>
              <a:r>
                <a:rPr lang="en-US" altLang="ko-KR" sz="2400" spc="-100" dirty="0" smtClean="0">
                  <a:solidFill>
                    <a:schemeClr val="tx1"/>
                  </a:solidFill>
                </a:rPr>
                <a:t>return 0;</a:t>
              </a:r>
            </a:p>
            <a:p>
              <a:r>
                <a:rPr lang="en-US" altLang="ko-KR" sz="2400" spc="-100" dirty="0">
                  <a:solidFill>
                    <a:schemeClr val="tx1"/>
                  </a:solidFill>
                </a:rPr>
                <a:t>}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Ⅰ. </a:t>
            </a:r>
            <a:r>
              <a:rPr lang="ko-KR" altLang="en-US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프로그래밍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251520" y="836712"/>
            <a:ext cx="8291264" cy="1015663"/>
            <a:chOff x="251520" y="836712"/>
            <a:chExt cx="8291264" cy="1015663"/>
          </a:xfrm>
        </p:grpSpPr>
        <p:sp>
          <p:nvSpPr>
            <p:cNvPr id="3" name="직사각형 2"/>
            <p:cNvSpPr/>
            <p:nvPr/>
          </p:nvSpPr>
          <p:spPr>
            <a:xfrm>
              <a:off x="251520" y="836712"/>
              <a:ext cx="648072" cy="50405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400" b="1" dirty="0" smtClean="0"/>
                <a:t>02</a:t>
              </a:r>
              <a:endParaRPr lang="ko-KR" altLang="en-US" sz="2400" b="1"/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899592" y="836712"/>
              <a:ext cx="764319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3000" b="1" dirty="0"/>
                <a:t>다음 프로그램을 보고 입력에 따른 출력 결과를 적어 보자</a:t>
              </a:r>
              <a:r>
                <a:rPr lang="en-US" altLang="ko-KR" sz="3000" b="1" dirty="0"/>
                <a:t>.</a:t>
              </a:r>
              <a:endParaRPr lang="ko-KR" altLang="en-US" sz="3000" b="1"/>
            </a:p>
          </p:txBody>
        </p:sp>
      </p:grpSp>
      <p:sp>
        <p:nvSpPr>
          <p:cNvPr id="11" name="직사각형 10"/>
          <p:cNvSpPr/>
          <p:nvPr/>
        </p:nvSpPr>
        <p:spPr>
          <a:xfrm>
            <a:off x="1045896" y="3671969"/>
            <a:ext cx="72252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/>
              <a:t>① 입력으로 </a:t>
            </a:r>
            <a:r>
              <a:rPr lang="en-US" altLang="ko-KR" sz="2400" dirty="0"/>
              <a:t>3 2</a:t>
            </a:r>
            <a:r>
              <a:rPr lang="ko-KR" altLang="en-US" sz="2400"/>
              <a:t>가 입력될 경우 출력 </a:t>
            </a:r>
            <a:r>
              <a:rPr lang="ko-KR" altLang="en-US" sz="2400" smtClean="0"/>
              <a:t>결과   </a:t>
            </a:r>
            <a:r>
              <a:rPr lang="en-US" altLang="ko-KR" sz="2400" dirty="0" smtClean="0"/>
              <a:t>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② </a:t>
            </a:r>
            <a:r>
              <a:rPr lang="ko-KR" altLang="en-US" sz="2400" dirty="0"/>
              <a:t>입력으로 </a:t>
            </a:r>
            <a:r>
              <a:rPr lang="en-US" altLang="ko-KR" sz="2400" dirty="0"/>
              <a:t>5 4</a:t>
            </a:r>
            <a:r>
              <a:rPr lang="ko-KR" altLang="en-US" sz="2400"/>
              <a:t>가 입력될 경우 출력 </a:t>
            </a:r>
            <a:r>
              <a:rPr lang="ko-KR" altLang="en-US" sz="2400" smtClean="0"/>
              <a:t>결과   </a:t>
            </a:r>
            <a:r>
              <a:rPr lang="en-US" altLang="ko-KR" sz="2400" dirty="0" smtClean="0"/>
              <a:t>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③ </a:t>
            </a:r>
            <a:r>
              <a:rPr lang="ko-KR" altLang="en-US" sz="2400" dirty="0"/>
              <a:t>입력으로 </a:t>
            </a:r>
            <a:r>
              <a:rPr lang="en-US" altLang="ko-KR" sz="2400" dirty="0"/>
              <a:t>6 3</a:t>
            </a:r>
            <a:r>
              <a:rPr lang="ko-KR" altLang="en-US" sz="2400"/>
              <a:t>이 입력될 경우 출력 </a:t>
            </a:r>
            <a:r>
              <a:rPr lang="ko-KR" altLang="en-US" sz="2400" smtClean="0"/>
              <a:t>결과   </a:t>
            </a:r>
            <a:r>
              <a:rPr lang="en-US" altLang="ko-KR" sz="2400" dirty="0" smtClean="0"/>
              <a:t>______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290048" y="3678864"/>
            <a:ext cx="3962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dirty="0" smtClean="0">
                <a:solidFill>
                  <a:srgbClr val="FF0000"/>
                </a:solidFill>
              </a:rPr>
              <a:t>3</a:t>
            </a:r>
            <a:endParaRPr lang="ko-KR" altLang="en-US" sz="30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90048" y="4242572"/>
            <a:ext cx="3962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dirty="0" smtClean="0">
                <a:solidFill>
                  <a:srgbClr val="FF0000"/>
                </a:solidFill>
              </a:rPr>
              <a:t>5</a:t>
            </a:r>
            <a:endParaRPr lang="ko-KR" altLang="en-US" sz="30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99093" y="4738129"/>
            <a:ext cx="60785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dirty="0" smtClean="0">
                <a:solidFill>
                  <a:srgbClr val="FF0000"/>
                </a:solidFill>
              </a:rPr>
              <a:t>20</a:t>
            </a:r>
            <a:endParaRPr lang="ko-KR" altLang="en-US" sz="3000" dirty="0">
              <a:solidFill>
                <a:srgbClr val="FF0000"/>
              </a:solidFill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7312272" y="1390728"/>
            <a:ext cx="1230512" cy="526104"/>
            <a:chOff x="6742623" y="1607576"/>
            <a:chExt cx="1456880" cy="627589"/>
          </a:xfrm>
        </p:grpSpPr>
        <p:sp>
          <p:nvSpPr>
            <p:cNvPr id="15" name="모서리가 둥근 직사각형 14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1202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5436096" y="-27384"/>
            <a:ext cx="3707904" cy="646331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smtClean="0">
                <a:solidFill>
                  <a:schemeClr val="bg1"/>
                </a:solidFill>
                <a:latin typeface="+mn-ea"/>
              </a:rPr>
              <a:t>대단원 평가 문제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153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1045896" y="3015243"/>
            <a:ext cx="7496888" cy="3173576"/>
            <a:chOff x="611560" y="1839600"/>
            <a:chExt cx="7496888" cy="3173576"/>
          </a:xfrm>
        </p:grpSpPr>
        <p:sp>
          <p:nvSpPr>
            <p:cNvPr id="2" name="모서리가 둥근 직사각형 1"/>
            <p:cNvSpPr/>
            <p:nvPr/>
          </p:nvSpPr>
          <p:spPr>
            <a:xfrm>
              <a:off x="611560" y="1839600"/>
              <a:ext cx="576064" cy="3173576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altLang="ko-KR" sz="2400" dirty="0">
                  <a:solidFill>
                    <a:schemeClr val="tx1"/>
                  </a:solidFill>
                </a:rPr>
                <a:t>01</a:t>
              </a:r>
            </a:p>
            <a:p>
              <a:pPr algn="ctr"/>
              <a:r>
                <a:rPr lang="en-US" altLang="ko-KR" sz="2400" dirty="0">
                  <a:solidFill>
                    <a:schemeClr val="tx1"/>
                  </a:solidFill>
                </a:rPr>
                <a:t>02</a:t>
              </a:r>
            </a:p>
            <a:p>
              <a:pPr algn="ctr"/>
              <a:r>
                <a:rPr lang="en-US" altLang="ko-KR" sz="2400" dirty="0">
                  <a:solidFill>
                    <a:schemeClr val="tx1"/>
                  </a:solidFill>
                </a:rPr>
                <a:t>03</a:t>
              </a:r>
            </a:p>
            <a:p>
              <a:pPr algn="ctr"/>
              <a:r>
                <a:rPr lang="en-US" altLang="ko-KR" sz="2400" dirty="0">
                  <a:solidFill>
                    <a:schemeClr val="tx1"/>
                  </a:solidFill>
                </a:rPr>
                <a:t>04</a:t>
              </a:r>
            </a:p>
            <a:p>
              <a:pPr algn="ctr"/>
              <a:r>
                <a:rPr lang="en-US" altLang="ko-KR" sz="2400" dirty="0">
                  <a:solidFill>
                    <a:schemeClr val="tx1"/>
                  </a:solidFill>
                </a:rPr>
                <a:t>05</a:t>
              </a:r>
            </a:p>
            <a:p>
              <a:pPr algn="ctr"/>
              <a:r>
                <a:rPr lang="en-US" altLang="ko-KR" sz="2400" dirty="0">
                  <a:solidFill>
                    <a:schemeClr val="tx1"/>
                  </a:solidFill>
                </a:rPr>
                <a:t>06</a:t>
              </a:r>
            </a:p>
            <a:p>
              <a:pPr algn="ctr"/>
              <a:r>
                <a:rPr lang="en-US" altLang="ko-KR" sz="2400" dirty="0">
                  <a:solidFill>
                    <a:schemeClr val="tx1"/>
                  </a:solidFill>
                </a:rPr>
                <a:t>07</a:t>
              </a:r>
            </a:p>
            <a:p>
              <a:pPr algn="ctr"/>
              <a:r>
                <a:rPr lang="en-US" altLang="ko-KR" sz="2400" dirty="0" smtClean="0">
                  <a:solidFill>
                    <a:schemeClr val="tx1"/>
                  </a:solidFill>
                </a:rPr>
                <a:t>08</a:t>
              </a:r>
              <a:endParaRPr lang="en-US" altLang="ko-KR" sz="2400" dirty="0">
                <a:solidFill>
                  <a:schemeClr val="tx1"/>
                </a:solidFill>
              </a:endParaRPr>
            </a:p>
          </p:txBody>
        </p:sp>
        <p:sp>
          <p:nvSpPr>
            <p:cNvPr id="20" name="모서리가 둥근 직사각형 19"/>
            <p:cNvSpPr/>
            <p:nvPr/>
          </p:nvSpPr>
          <p:spPr>
            <a:xfrm>
              <a:off x="1185664" y="1839600"/>
              <a:ext cx="6922784" cy="3173575"/>
            </a:xfrm>
            <a:prstGeom prst="roundRect">
              <a:avLst>
                <a:gd name="adj" fmla="val 1692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ko-KR" sz="2400" spc="-100" dirty="0">
                  <a:solidFill>
                    <a:schemeClr val="tx1"/>
                  </a:solidFill>
                </a:rPr>
                <a:t>#include &lt;</a:t>
              </a:r>
              <a:r>
                <a:rPr lang="en-US" altLang="ko-KR" sz="2400" spc="-100" dirty="0" err="1">
                  <a:solidFill>
                    <a:schemeClr val="tx1"/>
                  </a:solidFill>
                </a:rPr>
                <a:t>stdio.h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&gt;</a:t>
              </a:r>
            </a:p>
            <a:p>
              <a:r>
                <a:rPr lang="en-US" altLang="ko-KR" sz="2400" spc="-100" dirty="0" err="1">
                  <a:solidFill>
                    <a:schemeClr val="tx1"/>
                  </a:solidFill>
                </a:rPr>
                <a:t>int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 main( )</a:t>
              </a:r>
            </a:p>
            <a:p>
              <a:r>
                <a:rPr lang="en-US" altLang="ko-KR" sz="2400" spc="-100" dirty="0">
                  <a:solidFill>
                    <a:schemeClr val="tx1"/>
                  </a:solidFill>
                </a:rPr>
                <a:t>{</a:t>
              </a:r>
            </a:p>
            <a:p>
              <a:r>
                <a:rPr lang="en-US" altLang="ko-KR" sz="2400" spc="-100" dirty="0" smtClean="0">
                  <a:solidFill>
                    <a:schemeClr val="tx1"/>
                  </a:solidFill>
                </a:rPr>
                <a:t>    </a:t>
              </a:r>
              <a:r>
                <a:rPr lang="en-US" altLang="ko-KR" sz="2400" spc="-100" dirty="0" err="1" smtClean="0">
                  <a:solidFill>
                    <a:schemeClr val="tx1"/>
                  </a:solidFill>
                </a:rPr>
                <a:t>int</a:t>
              </a:r>
              <a:r>
                <a:rPr lang="en-US" altLang="ko-KR" sz="2400" spc="-100" dirty="0" smtClean="0">
                  <a:solidFill>
                    <a:schemeClr val="tx1"/>
                  </a:solidFill>
                </a:rPr>
                <a:t> 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a, b;</a:t>
              </a:r>
            </a:p>
            <a:p>
              <a:r>
                <a:rPr lang="en-US" altLang="ko-KR" sz="2400" spc="-100" dirty="0" smtClean="0">
                  <a:solidFill>
                    <a:schemeClr val="tx1"/>
                  </a:solidFill>
                </a:rPr>
                <a:t>    </a:t>
              </a:r>
              <a:r>
                <a:rPr lang="en-US" altLang="ko-KR" sz="2400" spc="-100" dirty="0" err="1" smtClean="0">
                  <a:solidFill>
                    <a:schemeClr val="tx1"/>
                  </a:solidFill>
                </a:rPr>
                <a:t>scanf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("%</a:t>
              </a:r>
              <a:r>
                <a:rPr lang="en-US" altLang="ko-KR" sz="2400" spc="-100" dirty="0" err="1">
                  <a:solidFill>
                    <a:schemeClr val="tx1"/>
                  </a:solidFill>
                </a:rPr>
                <a:t>d%d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", &amp;a, &amp;b);</a:t>
              </a:r>
            </a:p>
            <a:p>
              <a:r>
                <a:rPr lang="en-US" altLang="ko-KR" sz="2400" spc="-100" dirty="0" smtClean="0">
                  <a:solidFill>
                    <a:schemeClr val="tx1"/>
                  </a:solidFill>
                </a:rPr>
                <a:t>    </a:t>
              </a:r>
              <a:r>
                <a:rPr lang="en-US" altLang="ko-KR" sz="2400" spc="-100" dirty="0" err="1" smtClean="0">
                  <a:solidFill>
                    <a:schemeClr val="tx1"/>
                  </a:solidFill>
                </a:rPr>
                <a:t>printf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("%d %d\n", a, b);</a:t>
              </a:r>
            </a:p>
            <a:p>
              <a:r>
                <a:rPr lang="en-US" altLang="ko-KR" sz="2400" spc="-100" dirty="0" smtClean="0">
                  <a:solidFill>
                    <a:schemeClr val="tx1"/>
                  </a:solidFill>
                </a:rPr>
                <a:t>    </a:t>
              </a:r>
              <a:r>
                <a:rPr lang="en-US" altLang="ko-KR" sz="2400" spc="-100" dirty="0" err="1" smtClean="0">
                  <a:solidFill>
                    <a:schemeClr val="tx1"/>
                  </a:solidFill>
                </a:rPr>
                <a:t>int</a:t>
              </a:r>
              <a:r>
                <a:rPr lang="en-US" altLang="ko-KR" sz="2400" spc="-100" dirty="0" smtClean="0">
                  <a:solidFill>
                    <a:schemeClr val="tx1"/>
                  </a:solidFill>
                </a:rPr>
                <a:t> </a:t>
              </a:r>
              <a:r>
                <a:rPr lang="en-US" altLang="ko-KR" sz="2400" spc="-100" dirty="0" err="1">
                  <a:solidFill>
                    <a:schemeClr val="tx1"/>
                  </a:solidFill>
                </a:rPr>
                <a:t>tmp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 = a</a:t>
              </a:r>
              <a:r>
                <a:rPr lang="en-US" altLang="ko-KR" sz="2400" spc="-100" dirty="0" smtClean="0">
                  <a:solidFill>
                    <a:schemeClr val="tx1"/>
                  </a:solidFill>
                </a:rPr>
                <a:t>;</a:t>
              </a:r>
            </a:p>
            <a:p>
              <a:r>
                <a:rPr lang="en-US" altLang="ko-KR" sz="2400" spc="-100" dirty="0" smtClean="0">
                  <a:solidFill>
                    <a:schemeClr val="tx1"/>
                  </a:solidFill>
                </a:rPr>
                <a:t>    a = b;</a:t>
              </a:r>
            </a:p>
            <a:p>
              <a:r>
                <a:rPr lang="en-US" altLang="ko-KR" sz="2400" spc="-100" dirty="0" smtClean="0">
                  <a:solidFill>
                    <a:schemeClr val="tx1"/>
                  </a:solidFill>
                </a:rPr>
                <a:t>    </a:t>
              </a:r>
              <a:endParaRPr lang="en-US" altLang="ko-KR" sz="2400" spc="-100" dirty="0">
                <a:solidFill>
                  <a:schemeClr val="tx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Ⅰ. </a:t>
            </a:r>
            <a:r>
              <a:rPr lang="ko-KR" altLang="en-US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프로그래밍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251520" y="908720"/>
            <a:ext cx="8291264" cy="1938992"/>
            <a:chOff x="251520" y="908720"/>
            <a:chExt cx="8291264" cy="1938992"/>
          </a:xfrm>
        </p:grpSpPr>
        <p:sp>
          <p:nvSpPr>
            <p:cNvPr id="3" name="직사각형 2"/>
            <p:cNvSpPr/>
            <p:nvPr/>
          </p:nvSpPr>
          <p:spPr>
            <a:xfrm>
              <a:off x="251520" y="908720"/>
              <a:ext cx="648072" cy="50405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400" b="1" dirty="0" smtClean="0"/>
                <a:t>03</a:t>
              </a:r>
              <a:endParaRPr lang="ko-KR" altLang="en-US" sz="2400" b="1"/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899592" y="908720"/>
              <a:ext cx="7643192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ko-KR" altLang="en-US" sz="3000" b="1" dirty="0"/>
                <a:t>두 변수의 값을 서로 변경하기 위해 별도의 변수를 </a:t>
              </a:r>
              <a:r>
                <a:rPr lang="ko-KR" altLang="en-US" sz="3000" b="1" dirty="0" smtClean="0"/>
                <a:t>이용해 </a:t>
              </a:r>
              <a:r>
                <a:rPr lang="ko-KR" altLang="en-US" sz="3000" b="1" dirty="0"/>
                <a:t>다음과 같이 프로그램을 작성할 수 있다</a:t>
              </a:r>
              <a:r>
                <a:rPr lang="en-US" altLang="ko-KR" sz="3000" b="1" dirty="0"/>
                <a:t>. </a:t>
              </a:r>
              <a:r>
                <a:rPr lang="ko-KR" altLang="en-US" sz="3000" b="1" dirty="0"/>
                <a:t>이때 </a:t>
              </a:r>
              <a:r>
                <a:rPr lang="ko-KR" altLang="en-US" sz="3000" b="1" dirty="0" smtClean="0"/>
                <a:t>새로운 변수를 </a:t>
              </a:r>
              <a:r>
                <a:rPr lang="ko-KR" altLang="en-US" sz="3000" b="1" dirty="0"/>
                <a:t>추가하지 않고 값을 교환하는 방법을 적어 보자</a:t>
              </a:r>
              <a:r>
                <a:rPr lang="en-US" altLang="ko-KR" sz="3000" b="1" dirty="0"/>
                <a:t>.</a:t>
              </a:r>
              <a:endParaRPr lang="ko-KR" altLang="en-US" sz="3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61965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5436096" y="-27384"/>
            <a:ext cx="3707904" cy="646331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smtClean="0">
                <a:solidFill>
                  <a:schemeClr val="bg1"/>
                </a:solidFill>
                <a:latin typeface="+mn-ea"/>
              </a:rPr>
              <a:t>대단원 평가 문제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154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Ⅰ. </a:t>
            </a:r>
            <a:r>
              <a:rPr lang="ko-KR" altLang="en-US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프로그래밍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91695" y="4976008"/>
            <a:ext cx="741750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000" dirty="0"/>
              <a:t>[ </a:t>
            </a:r>
            <a:r>
              <a:rPr lang="ko-KR" altLang="en-US" sz="3000"/>
              <a:t>입력 </a:t>
            </a:r>
            <a:r>
              <a:rPr lang="en-US" altLang="ko-KR" sz="3000" dirty="0"/>
              <a:t>] </a:t>
            </a:r>
            <a:r>
              <a:rPr lang="en-US" altLang="ko-KR" sz="3000" dirty="0" smtClean="0"/>
              <a:t>                [ </a:t>
            </a:r>
            <a:r>
              <a:rPr lang="ko-KR" altLang="en-US" sz="3000"/>
              <a:t>출력 </a:t>
            </a:r>
            <a:r>
              <a:rPr lang="en-US" altLang="ko-KR" sz="3000" dirty="0"/>
              <a:t>]</a:t>
            </a:r>
          </a:p>
          <a:p>
            <a:r>
              <a:rPr lang="en-US" altLang="ko-KR" sz="3000" dirty="0"/>
              <a:t>3 5 </a:t>
            </a:r>
            <a:r>
              <a:rPr lang="en-US" altLang="ko-KR" sz="3000" dirty="0" smtClean="0"/>
              <a:t>                      3 </a:t>
            </a:r>
            <a:r>
              <a:rPr lang="en-US" altLang="ko-KR" sz="3000" dirty="0"/>
              <a:t>5</a:t>
            </a:r>
          </a:p>
          <a:p>
            <a:r>
              <a:rPr lang="en-US" altLang="ko-KR" sz="3000" dirty="0" smtClean="0"/>
              <a:t>                           5 </a:t>
            </a:r>
            <a:r>
              <a:rPr lang="en-US" altLang="ko-KR" sz="3000" dirty="0"/>
              <a:t>3</a:t>
            </a:r>
            <a:endParaRPr lang="ko-KR" altLang="en-US" sz="3000"/>
          </a:p>
        </p:txBody>
      </p:sp>
      <p:grpSp>
        <p:nvGrpSpPr>
          <p:cNvPr id="14" name="그룹 13"/>
          <p:cNvGrpSpPr/>
          <p:nvPr/>
        </p:nvGrpSpPr>
        <p:grpSpPr>
          <a:xfrm>
            <a:off x="7164288" y="2852936"/>
            <a:ext cx="1230512" cy="526104"/>
            <a:chOff x="6742623" y="1607576"/>
            <a:chExt cx="1456880" cy="627589"/>
          </a:xfrm>
        </p:grpSpPr>
        <p:sp>
          <p:nvSpPr>
            <p:cNvPr id="15" name="모서리가 둥근 직사각형 14">
              <a:hlinkClick r:id="rId3" action="ppaction://hlinkpres?slideindex=1&amp;slidetitle="/>
            </p:cNvPr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6" name="그림 15">
              <a:hlinkClick r:id="rId3" action="ppaction://hlinkpres?slideindex=1&amp;slidetitle=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  <p:grpSp>
        <p:nvGrpSpPr>
          <p:cNvPr id="11" name="그룹 10"/>
          <p:cNvGrpSpPr/>
          <p:nvPr/>
        </p:nvGrpSpPr>
        <p:grpSpPr>
          <a:xfrm>
            <a:off x="1043608" y="3501008"/>
            <a:ext cx="7367680" cy="1229048"/>
            <a:chOff x="611560" y="1839599"/>
            <a:chExt cx="7367680" cy="1229048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611560" y="1839599"/>
              <a:ext cx="576064" cy="1229047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lnSpc>
                  <a:spcPts val="2600"/>
                </a:lnSpc>
              </a:pPr>
              <a:r>
                <a:rPr lang="en-US" altLang="ko-KR" sz="2400" dirty="0" smtClean="0">
                  <a:solidFill>
                    <a:schemeClr val="tx1"/>
                  </a:solidFill>
                </a:rPr>
                <a:t>09</a:t>
              </a:r>
              <a:endParaRPr lang="en-US" altLang="ko-KR" sz="2400" dirty="0">
                <a:solidFill>
                  <a:schemeClr val="tx1"/>
                </a:solidFill>
              </a:endParaRP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10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11</a:t>
              </a:r>
            </a:p>
          </p:txBody>
        </p:sp>
        <p:sp>
          <p:nvSpPr>
            <p:cNvPr id="19" name="모서리가 둥근 직사각형 18"/>
            <p:cNvSpPr/>
            <p:nvPr/>
          </p:nvSpPr>
          <p:spPr>
            <a:xfrm>
              <a:off x="1185664" y="1839600"/>
              <a:ext cx="6793576" cy="1229047"/>
            </a:xfrm>
            <a:prstGeom prst="roundRect">
              <a:avLst>
                <a:gd name="adj" fmla="val 1692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ts val="2600"/>
                </a:lnSpc>
              </a:pPr>
              <a:r>
                <a:rPr lang="en-US" altLang="ko-KR" sz="2400" spc="-100" dirty="0" smtClean="0">
                  <a:solidFill>
                    <a:schemeClr val="tx1"/>
                  </a:solidFill>
                </a:rPr>
                <a:t>    b 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= </a:t>
              </a:r>
              <a:r>
                <a:rPr lang="en-US" altLang="ko-KR" sz="2400" spc="-100" dirty="0" err="1">
                  <a:solidFill>
                    <a:schemeClr val="tx1"/>
                  </a:solidFill>
                </a:rPr>
                <a:t>tmp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;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 smtClean="0">
                  <a:solidFill>
                    <a:schemeClr val="tx1"/>
                  </a:solidFill>
                </a:rPr>
                <a:t>    </a:t>
              </a:r>
              <a:r>
                <a:rPr lang="en-US" altLang="ko-KR" sz="2400" spc="-100" dirty="0" err="1" smtClean="0">
                  <a:solidFill>
                    <a:schemeClr val="tx1"/>
                  </a:solidFill>
                </a:rPr>
                <a:t>printf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("%d %d", a, b);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>
                  <a:solidFill>
                    <a:schemeClr val="tx1"/>
                  </a:solidFill>
                </a:rPr>
                <a:t>}</a:t>
              </a:r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251520" y="908720"/>
            <a:ext cx="8291264" cy="1938992"/>
            <a:chOff x="251520" y="908720"/>
            <a:chExt cx="8291264" cy="1938992"/>
          </a:xfrm>
        </p:grpSpPr>
        <p:sp>
          <p:nvSpPr>
            <p:cNvPr id="21" name="직사각형 20"/>
            <p:cNvSpPr/>
            <p:nvPr/>
          </p:nvSpPr>
          <p:spPr>
            <a:xfrm>
              <a:off x="251520" y="908720"/>
              <a:ext cx="648072" cy="50405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400" b="1" dirty="0" smtClean="0"/>
                <a:t>03</a:t>
              </a:r>
              <a:endParaRPr lang="ko-KR" altLang="en-US" sz="2400" b="1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899592" y="908720"/>
              <a:ext cx="7643192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ko-KR" altLang="en-US" sz="3000" b="1" dirty="0"/>
                <a:t>두 변수의 값을 서로 변경하기 위해 별도의 변수를 </a:t>
              </a:r>
              <a:r>
                <a:rPr lang="ko-KR" altLang="en-US" sz="3000" b="1" dirty="0" smtClean="0"/>
                <a:t>이용해 </a:t>
              </a:r>
              <a:r>
                <a:rPr lang="ko-KR" altLang="en-US" sz="3000" b="1" dirty="0"/>
                <a:t>다음과 같이 프로그램을 작성할 수 있다</a:t>
              </a:r>
              <a:r>
                <a:rPr lang="en-US" altLang="ko-KR" sz="3000" b="1" dirty="0"/>
                <a:t>. </a:t>
              </a:r>
              <a:r>
                <a:rPr lang="ko-KR" altLang="en-US" sz="3000" b="1" dirty="0"/>
                <a:t>이때 </a:t>
              </a:r>
              <a:r>
                <a:rPr lang="ko-KR" altLang="en-US" sz="3000" b="1" dirty="0" smtClean="0"/>
                <a:t>새로운 변수를 </a:t>
              </a:r>
              <a:r>
                <a:rPr lang="ko-KR" altLang="en-US" sz="3000" b="1" dirty="0"/>
                <a:t>추가하지 않고 값을 교환하는 방법을 적어 보자</a:t>
              </a:r>
              <a:r>
                <a:rPr lang="en-US" altLang="ko-KR" sz="3000" b="1" dirty="0"/>
                <a:t>.</a:t>
              </a:r>
              <a:endParaRPr lang="ko-KR" altLang="en-US" sz="3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7282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5436096" y="-27384"/>
            <a:ext cx="3707904" cy="646331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smtClean="0">
                <a:solidFill>
                  <a:schemeClr val="bg1"/>
                </a:solidFill>
                <a:latin typeface="+mn-ea"/>
              </a:rPr>
              <a:t>대단원 평가 문제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155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1033030" y="2996952"/>
            <a:ext cx="7509754" cy="3046974"/>
            <a:chOff x="611560" y="2301264"/>
            <a:chExt cx="7509754" cy="3046974"/>
          </a:xfrm>
        </p:grpSpPr>
        <p:sp>
          <p:nvSpPr>
            <p:cNvPr id="2" name="모서리가 둥근 직사각형 1"/>
            <p:cNvSpPr/>
            <p:nvPr/>
          </p:nvSpPr>
          <p:spPr>
            <a:xfrm>
              <a:off x="611560" y="2301264"/>
              <a:ext cx="576064" cy="3046974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01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02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03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04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05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06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07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08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 smtClean="0">
                  <a:solidFill>
                    <a:schemeClr val="tx1"/>
                  </a:solidFill>
                </a:rPr>
                <a:t>09</a:t>
              </a:r>
              <a:endParaRPr lang="en-US" altLang="ko-KR" sz="2400" dirty="0">
                <a:solidFill>
                  <a:schemeClr val="tx1"/>
                </a:solidFill>
              </a:endParaRPr>
            </a:p>
          </p:txBody>
        </p:sp>
        <p:sp>
          <p:nvSpPr>
            <p:cNvPr id="20" name="모서리가 둥근 직사각형 19"/>
            <p:cNvSpPr/>
            <p:nvPr/>
          </p:nvSpPr>
          <p:spPr>
            <a:xfrm>
              <a:off x="1185664" y="2301264"/>
              <a:ext cx="6935650" cy="3046973"/>
            </a:xfrm>
            <a:prstGeom prst="roundRect">
              <a:avLst>
                <a:gd name="adj" fmla="val 1692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ts val="2600"/>
                </a:lnSpc>
              </a:pPr>
              <a:r>
                <a:rPr lang="en-US" altLang="ko-KR" sz="2400" spc="-100" dirty="0">
                  <a:solidFill>
                    <a:schemeClr val="tx1"/>
                  </a:solidFill>
                </a:rPr>
                <a:t>#include &lt;</a:t>
              </a:r>
              <a:r>
                <a:rPr lang="en-US" altLang="ko-KR" sz="2400" spc="-100" dirty="0" err="1">
                  <a:solidFill>
                    <a:schemeClr val="tx1"/>
                  </a:solidFill>
                </a:rPr>
                <a:t>stdio.h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&gt;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>
                  <a:solidFill>
                    <a:schemeClr val="tx1"/>
                  </a:solidFill>
                </a:rPr>
                <a:t>void f(</a:t>
              </a:r>
              <a:r>
                <a:rPr lang="en-US" altLang="ko-KR" sz="2400" spc="-100" dirty="0" err="1">
                  <a:solidFill>
                    <a:schemeClr val="tx1"/>
                  </a:solidFill>
                </a:rPr>
                <a:t>int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 n)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 smtClean="0">
                  <a:solidFill>
                    <a:schemeClr val="tx1"/>
                  </a:solidFill>
                </a:rPr>
                <a:t>{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 smtClean="0">
                  <a:solidFill>
                    <a:schemeClr val="tx1"/>
                  </a:solidFill>
                </a:rPr>
                <a:t>    ________________________________</a:t>
              </a:r>
              <a:endParaRPr lang="en-US" altLang="ko-KR" sz="2400" spc="-100" dirty="0">
                <a:solidFill>
                  <a:schemeClr val="tx1"/>
                </a:solidFill>
              </a:endParaRP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 smtClean="0">
                  <a:solidFill>
                    <a:schemeClr val="tx1"/>
                  </a:solidFill>
                </a:rPr>
                <a:t>    ________________________________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 smtClean="0">
                  <a:solidFill>
                    <a:schemeClr val="tx1"/>
                  </a:solidFill>
                </a:rPr>
                <a:t>    ________________________________</a:t>
              </a:r>
              <a:endParaRPr lang="en-US" altLang="ko-KR" sz="2400" spc="-100" dirty="0">
                <a:solidFill>
                  <a:schemeClr val="tx1"/>
                </a:solidFill>
              </a:endParaRP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>
                  <a:solidFill>
                    <a:schemeClr val="tx1"/>
                  </a:solidFill>
                </a:rPr>
                <a:t>}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 err="1">
                  <a:solidFill>
                    <a:schemeClr val="tx1"/>
                  </a:solidFill>
                </a:rPr>
                <a:t>int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 main( )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>
                  <a:solidFill>
                    <a:schemeClr val="tx1"/>
                  </a:solidFill>
                </a:rPr>
                <a:t>{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Ⅰ. </a:t>
            </a:r>
            <a:r>
              <a:rPr lang="ko-KR" altLang="en-US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프로그래밍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251520" y="908720"/>
            <a:ext cx="8291264" cy="1938992"/>
            <a:chOff x="251520" y="908720"/>
            <a:chExt cx="8291264" cy="1938992"/>
          </a:xfrm>
        </p:grpSpPr>
        <p:sp>
          <p:nvSpPr>
            <p:cNvPr id="3" name="직사각형 2"/>
            <p:cNvSpPr/>
            <p:nvPr/>
          </p:nvSpPr>
          <p:spPr>
            <a:xfrm>
              <a:off x="251520" y="908720"/>
              <a:ext cx="648072" cy="50405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400" b="1" dirty="0" smtClean="0"/>
                <a:t>04</a:t>
              </a:r>
              <a:endParaRPr lang="ko-KR" altLang="en-US" sz="2400" b="1"/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899592" y="908720"/>
              <a:ext cx="7643192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ko-KR" altLang="en-US" sz="3000" b="1" spc="-150" dirty="0" smtClean="0"/>
                <a:t>재귀 </a:t>
              </a:r>
              <a:r>
                <a:rPr lang="ko-KR" altLang="en-US" sz="3000" b="1" spc="-150" dirty="0"/>
                <a:t>함수를 정의하고</a:t>
              </a:r>
              <a:r>
                <a:rPr lang="en-US" altLang="ko-KR" sz="3000" b="1" spc="-150" dirty="0"/>
                <a:t>, 10</a:t>
              </a:r>
              <a:r>
                <a:rPr lang="ko-KR" altLang="en-US" sz="3000" b="1" spc="-150" dirty="0"/>
                <a:t>진수를 </a:t>
              </a:r>
              <a:r>
                <a:rPr lang="en-US" altLang="ko-KR" sz="3000" b="1" spc="-150" dirty="0"/>
                <a:t>2</a:t>
              </a:r>
              <a:r>
                <a:rPr lang="ko-KR" altLang="en-US" sz="3000" b="1" spc="-150" dirty="0"/>
                <a:t>진법으로 변경하는 </a:t>
              </a:r>
              <a:r>
                <a:rPr lang="ko-KR" altLang="en-US" sz="3000" b="1" spc="-150" dirty="0" smtClean="0"/>
                <a:t>프로그램의 </a:t>
              </a:r>
              <a:r>
                <a:rPr lang="ko-KR" altLang="en-US" sz="3000" b="1" spc="-150" dirty="0"/>
                <a:t>일부분이다</a:t>
              </a:r>
              <a:r>
                <a:rPr lang="en-US" altLang="ko-KR" sz="3000" b="1" spc="-150" dirty="0"/>
                <a:t>. 4~6</a:t>
              </a:r>
              <a:r>
                <a:rPr lang="ko-KR" altLang="en-US" sz="3000" b="1" spc="-150" dirty="0"/>
                <a:t>번 줄에 해당하는 재귀 </a:t>
              </a:r>
              <a:r>
                <a:rPr lang="ko-KR" altLang="en-US" sz="3000" b="1" spc="-150" dirty="0" smtClean="0"/>
                <a:t>함수의 </a:t>
              </a:r>
              <a:r>
                <a:rPr lang="ko-KR" altLang="en-US" sz="3000" b="1" spc="-150" dirty="0"/>
                <a:t>나머지 코드를 작성해 보자</a:t>
              </a:r>
              <a:r>
                <a:rPr lang="en-US" altLang="ko-KR" sz="3000" b="1" spc="-150" dirty="0"/>
                <a:t>.(</a:t>
              </a:r>
              <a:r>
                <a:rPr lang="ko-KR" altLang="en-US" sz="3000" b="1" spc="-150" dirty="0"/>
                <a:t>단</a:t>
              </a:r>
              <a:r>
                <a:rPr lang="en-US" altLang="ko-KR" sz="3000" b="1" spc="-150" dirty="0"/>
                <a:t>, </a:t>
              </a:r>
              <a:r>
                <a:rPr lang="ko-KR" altLang="en-US" sz="3000" b="1" spc="-150" dirty="0"/>
                <a:t>별도의 변수를 </a:t>
              </a:r>
              <a:r>
                <a:rPr lang="ko-KR" altLang="en-US" sz="3000" b="1" spc="-150" dirty="0" smtClean="0"/>
                <a:t>추가할 </a:t>
              </a:r>
              <a:r>
                <a:rPr lang="ko-KR" altLang="en-US" sz="3000" b="1" spc="-150" dirty="0"/>
                <a:t>수 없다</a:t>
              </a:r>
              <a:r>
                <a:rPr lang="en-US" altLang="ko-KR" sz="3000" b="1" spc="-150" dirty="0"/>
                <a:t>.)</a:t>
              </a:r>
              <a:endParaRPr lang="ko-KR" altLang="en-US" sz="3000" b="1" spc="-150" dirty="0"/>
            </a:p>
          </p:txBody>
        </p:sp>
      </p:grpSp>
    </p:spTree>
    <p:extLst>
      <p:ext uri="{BB962C8B-B14F-4D97-AF65-F5344CB8AC3E}">
        <p14:creationId xmlns:p14="http://schemas.microsoft.com/office/powerpoint/2010/main" val="371566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5436096" y="-27384"/>
            <a:ext cx="3707904" cy="646331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smtClean="0">
                <a:solidFill>
                  <a:schemeClr val="bg1"/>
                </a:solidFill>
                <a:latin typeface="+mn-ea"/>
              </a:rPr>
              <a:t>대단원 평가 문제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156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1043608" y="3390453"/>
            <a:ext cx="7499176" cy="1512169"/>
            <a:chOff x="611560" y="2420888"/>
            <a:chExt cx="7499176" cy="1512169"/>
          </a:xfrm>
        </p:grpSpPr>
        <p:sp>
          <p:nvSpPr>
            <p:cNvPr id="2" name="모서리가 둥근 직사각형 1"/>
            <p:cNvSpPr/>
            <p:nvPr/>
          </p:nvSpPr>
          <p:spPr>
            <a:xfrm>
              <a:off x="611560" y="2420888"/>
              <a:ext cx="576064" cy="1512168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lnSpc>
                  <a:spcPts val="2600"/>
                </a:lnSpc>
              </a:pPr>
              <a:r>
                <a:rPr lang="en-US" altLang="ko-KR" sz="2400">
                  <a:solidFill>
                    <a:schemeClr val="tx1"/>
                  </a:solidFill>
                </a:rPr>
                <a:t>10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>
                  <a:solidFill>
                    <a:schemeClr val="tx1"/>
                  </a:solidFill>
                </a:rPr>
                <a:t>11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>
                  <a:solidFill>
                    <a:schemeClr val="tx1"/>
                  </a:solidFill>
                </a:rPr>
                <a:t>12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>
                  <a:solidFill>
                    <a:schemeClr val="tx1"/>
                  </a:solidFill>
                </a:rPr>
                <a:t>13</a:t>
              </a:r>
            </a:p>
          </p:txBody>
        </p:sp>
        <p:sp>
          <p:nvSpPr>
            <p:cNvPr id="20" name="모서리가 둥근 직사각형 19"/>
            <p:cNvSpPr/>
            <p:nvPr/>
          </p:nvSpPr>
          <p:spPr>
            <a:xfrm>
              <a:off x="1185664" y="2420889"/>
              <a:ext cx="6925072" cy="1512168"/>
            </a:xfrm>
            <a:prstGeom prst="roundRect">
              <a:avLst>
                <a:gd name="adj" fmla="val 1692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ts val="2600"/>
                </a:lnSpc>
              </a:pPr>
              <a:r>
                <a:rPr lang="en-US" altLang="ko-KR" sz="2400" spc="-100" dirty="0" smtClean="0">
                  <a:solidFill>
                    <a:schemeClr val="tx1"/>
                  </a:solidFill>
                </a:rPr>
                <a:t>    </a:t>
              </a:r>
              <a:r>
                <a:rPr lang="pt-BR" altLang="ko-KR" sz="2400" spc="-100" dirty="0">
                  <a:solidFill>
                    <a:schemeClr val="tx1"/>
                  </a:solidFill>
                </a:rPr>
                <a:t>int n;</a:t>
              </a:r>
            </a:p>
            <a:p>
              <a:pPr>
                <a:lnSpc>
                  <a:spcPts val="2600"/>
                </a:lnSpc>
              </a:pPr>
              <a:r>
                <a:rPr lang="pt-BR" altLang="ko-KR" sz="2400" spc="-100" dirty="0" smtClean="0">
                  <a:solidFill>
                    <a:schemeClr val="tx1"/>
                  </a:solidFill>
                </a:rPr>
                <a:t>    scanf</a:t>
              </a:r>
              <a:r>
                <a:rPr lang="pt-BR" altLang="ko-KR" sz="2400" spc="-100" dirty="0">
                  <a:solidFill>
                    <a:schemeClr val="tx1"/>
                  </a:solidFill>
                </a:rPr>
                <a:t>("%d", &amp;n);</a:t>
              </a:r>
            </a:p>
            <a:p>
              <a:pPr>
                <a:lnSpc>
                  <a:spcPts val="2600"/>
                </a:lnSpc>
              </a:pPr>
              <a:r>
                <a:rPr lang="pt-BR" altLang="ko-KR" sz="2400" spc="-100" dirty="0" smtClean="0">
                  <a:solidFill>
                    <a:schemeClr val="tx1"/>
                  </a:solidFill>
                </a:rPr>
                <a:t>    f(n</a:t>
              </a:r>
              <a:r>
                <a:rPr lang="pt-BR" altLang="ko-KR" sz="2400" spc="-100" dirty="0">
                  <a:solidFill>
                    <a:schemeClr val="tx1"/>
                  </a:solidFill>
                </a:rPr>
                <a:t>);</a:t>
              </a:r>
            </a:p>
            <a:p>
              <a:pPr>
                <a:lnSpc>
                  <a:spcPts val="2600"/>
                </a:lnSpc>
              </a:pPr>
              <a:r>
                <a:rPr lang="pt-BR" altLang="ko-KR" sz="2400" spc="-100" dirty="0">
                  <a:solidFill>
                    <a:schemeClr val="tx1"/>
                  </a:solidFill>
                </a:rPr>
                <a:t>}</a:t>
              </a:r>
              <a:endParaRPr lang="en-US" altLang="ko-KR" sz="2400" spc="-100" dirty="0">
                <a:solidFill>
                  <a:schemeClr val="tx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Ⅰ. </a:t>
            </a:r>
            <a:r>
              <a:rPr lang="ko-KR" altLang="en-US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프로그래밍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043608" y="4997574"/>
            <a:ext cx="7200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000" dirty="0"/>
              <a:t>[ </a:t>
            </a:r>
            <a:r>
              <a:rPr lang="ko-KR" altLang="en-US" sz="3000"/>
              <a:t>입력 </a:t>
            </a:r>
            <a:r>
              <a:rPr lang="en-US" altLang="ko-KR" sz="3000" dirty="0"/>
              <a:t>] </a:t>
            </a:r>
            <a:r>
              <a:rPr lang="en-US" altLang="ko-KR" sz="3000" dirty="0" smtClean="0"/>
              <a:t>                [ </a:t>
            </a:r>
            <a:r>
              <a:rPr lang="ko-KR" altLang="en-US" sz="3000"/>
              <a:t>출력 </a:t>
            </a:r>
            <a:r>
              <a:rPr lang="en-US" altLang="ko-KR" sz="3000" dirty="0"/>
              <a:t>]</a:t>
            </a:r>
          </a:p>
          <a:p>
            <a:r>
              <a:rPr lang="en-US" altLang="ko-KR" sz="3000" dirty="0"/>
              <a:t>5 </a:t>
            </a:r>
            <a:r>
              <a:rPr lang="en-US" altLang="ko-KR" sz="3000" dirty="0" smtClean="0"/>
              <a:t>                        101</a:t>
            </a:r>
            <a:endParaRPr lang="ko-KR" altLang="en-US" sz="3000"/>
          </a:p>
        </p:txBody>
      </p:sp>
      <p:grpSp>
        <p:nvGrpSpPr>
          <p:cNvPr id="14" name="그룹 13"/>
          <p:cNvGrpSpPr/>
          <p:nvPr/>
        </p:nvGrpSpPr>
        <p:grpSpPr>
          <a:xfrm>
            <a:off x="7290048" y="2795454"/>
            <a:ext cx="1230512" cy="526104"/>
            <a:chOff x="6742623" y="1607576"/>
            <a:chExt cx="1456880" cy="627589"/>
          </a:xfrm>
        </p:grpSpPr>
        <p:sp>
          <p:nvSpPr>
            <p:cNvPr id="15" name="모서리가 둥근 직사각형 14">
              <a:hlinkClick r:id="rId3" action="ppaction://hlinkpres?slideindex=1&amp;slidetitle="/>
            </p:cNvPr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6" name="그림 15">
              <a:hlinkClick r:id="rId3" action="ppaction://hlinkpres?slideindex=1&amp;slidetitle=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  <p:grpSp>
        <p:nvGrpSpPr>
          <p:cNvPr id="18" name="그룹 17"/>
          <p:cNvGrpSpPr/>
          <p:nvPr/>
        </p:nvGrpSpPr>
        <p:grpSpPr>
          <a:xfrm>
            <a:off x="251520" y="908720"/>
            <a:ext cx="8291264" cy="1938992"/>
            <a:chOff x="251520" y="908720"/>
            <a:chExt cx="8291264" cy="1938992"/>
          </a:xfrm>
        </p:grpSpPr>
        <p:sp>
          <p:nvSpPr>
            <p:cNvPr id="19" name="직사각형 18"/>
            <p:cNvSpPr/>
            <p:nvPr/>
          </p:nvSpPr>
          <p:spPr>
            <a:xfrm>
              <a:off x="251520" y="908720"/>
              <a:ext cx="648072" cy="50405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400" b="1" dirty="0" smtClean="0"/>
                <a:t>04</a:t>
              </a:r>
              <a:endParaRPr lang="ko-KR" altLang="en-US" sz="2400" b="1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899592" y="908720"/>
              <a:ext cx="7643192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ko-KR" altLang="en-US" sz="3000" b="1" spc="-150" dirty="0" smtClean="0"/>
                <a:t>재귀 </a:t>
              </a:r>
              <a:r>
                <a:rPr lang="ko-KR" altLang="en-US" sz="3000" b="1" spc="-150" dirty="0"/>
                <a:t>함수를 정의하고</a:t>
              </a:r>
              <a:r>
                <a:rPr lang="en-US" altLang="ko-KR" sz="3000" b="1" spc="-150" dirty="0"/>
                <a:t>, 10</a:t>
              </a:r>
              <a:r>
                <a:rPr lang="ko-KR" altLang="en-US" sz="3000" b="1" spc="-150" dirty="0"/>
                <a:t>진수를 </a:t>
              </a:r>
              <a:r>
                <a:rPr lang="en-US" altLang="ko-KR" sz="3000" b="1" spc="-150" dirty="0"/>
                <a:t>2</a:t>
              </a:r>
              <a:r>
                <a:rPr lang="ko-KR" altLang="en-US" sz="3000" b="1" spc="-150" dirty="0"/>
                <a:t>진법으로 변경하는 </a:t>
              </a:r>
              <a:r>
                <a:rPr lang="ko-KR" altLang="en-US" sz="3000" b="1" spc="-150" dirty="0" smtClean="0"/>
                <a:t>프로그램의 </a:t>
              </a:r>
              <a:r>
                <a:rPr lang="ko-KR" altLang="en-US" sz="3000" b="1" spc="-150" dirty="0"/>
                <a:t>일부분이다</a:t>
              </a:r>
              <a:r>
                <a:rPr lang="en-US" altLang="ko-KR" sz="3000" b="1" spc="-150" dirty="0"/>
                <a:t>. 4~6</a:t>
              </a:r>
              <a:r>
                <a:rPr lang="ko-KR" altLang="en-US" sz="3000" b="1" spc="-150" dirty="0"/>
                <a:t>번 줄에 해당하는 재귀 </a:t>
              </a:r>
              <a:r>
                <a:rPr lang="ko-KR" altLang="en-US" sz="3000" b="1" spc="-150" dirty="0" smtClean="0"/>
                <a:t>함수의 </a:t>
              </a:r>
              <a:r>
                <a:rPr lang="ko-KR" altLang="en-US" sz="3000" b="1" spc="-150" dirty="0"/>
                <a:t>나머지 코드를 작성해 보자</a:t>
              </a:r>
              <a:r>
                <a:rPr lang="en-US" altLang="ko-KR" sz="3000" b="1" spc="-150" dirty="0"/>
                <a:t>.(</a:t>
              </a:r>
              <a:r>
                <a:rPr lang="ko-KR" altLang="en-US" sz="3000" b="1" spc="-150" dirty="0"/>
                <a:t>단</a:t>
              </a:r>
              <a:r>
                <a:rPr lang="en-US" altLang="ko-KR" sz="3000" b="1" spc="-150" dirty="0"/>
                <a:t>, </a:t>
              </a:r>
              <a:r>
                <a:rPr lang="ko-KR" altLang="en-US" sz="3000" b="1" spc="-150" dirty="0"/>
                <a:t>별도의 변수를 </a:t>
              </a:r>
              <a:r>
                <a:rPr lang="ko-KR" altLang="en-US" sz="3000" b="1" spc="-150" dirty="0" smtClean="0"/>
                <a:t>추가할 </a:t>
              </a:r>
              <a:r>
                <a:rPr lang="ko-KR" altLang="en-US" sz="3000" b="1" spc="-150" dirty="0"/>
                <a:t>수 없다</a:t>
              </a:r>
              <a:r>
                <a:rPr lang="en-US" altLang="ko-KR" sz="3000" b="1" spc="-150" dirty="0"/>
                <a:t>.)</a:t>
              </a:r>
              <a:endParaRPr lang="ko-KR" altLang="en-US" sz="3000" b="1" spc="-150" dirty="0"/>
            </a:p>
          </p:txBody>
        </p:sp>
      </p:grpSp>
    </p:spTree>
    <p:extLst>
      <p:ext uri="{BB962C8B-B14F-4D97-AF65-F5344CB8AC3E}">
        <p14:creationId xmlns:p14="http://schemas.microsoft.com/office/powerpoint/2010/main" val="264149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2822611"/>
            <a:ext cx="792000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단원이 끝났습니다</a:t>
            </a:r>
            <a:r>
              <a:rPr lang="en-US" altLang="ko-KR" sz="7200" b="1" dirty="0" smtClean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72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16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27827" y="1556792"/>
            <a:ext cx="7988288" cy="2304255"/>
            <a:chOff x="698512" y="1921689"/>
            <a:chExt cx="7988288" cy="2304255"/>
          </a:xfrm>
        </p:grpSpPr>
        <p:sp>
          <p:nvSpPr>
            <p:cNvPr id="16" name="object 23"/>
            <p:cNvSpPr/>
            <p:nvPr/>
          </p:nvSpPr>
          <p:spPr>
            <a:xfrm>
              <a:off x="698512" y="1921689"/>
              <a:ext cx="535443" cy="2304255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/>
                <a:t>13</a:t>
              </a:r>
            </a:p>
            <a:p>
              <a:pPr algn="ctr"/>
              <a:r>
                <a:rPr lang="en-US" sz="2400" dirty="0"/>
                <a:t>14</a:t>
              </a:r>
            </a:p>
            <a:p>
              <a:pPr algn="ctr"/>
              <a:r>
                <a:rPr lang="en-US" sz="2400" dirty="0"/>
                <a:t>15</a:t>
              </a:r>
            </a:p>
            <a:p>
              <a:pPr algn="ctr"/>
              <a:r>
                <a:rPr lang="en-US" sz="2400" dirty="0"/>
                <a:t>16</a:t>
              </a:r>
            </a:p>
            <a:p>
              <a:pPr algn="ctr"/>
              <a:r>
                <a:rPr lang="en-US" sz="2400" dirty="0"/>
                <a:t>17</a:t>
              </a:r>
            </a:p>
            <a:p>
              <a:pPr algn="ctr"/>
              <a:r>
                <a:rPr lang="en-US" sz="2400" dirty="0"/>
                <a:t>18</a:t>
              </a:r>
              <a:endParaRPr lang="en-US" sz="2400" dirty="0" smtClean="0"/>
            </a:p>
          </p:txBody>
        </p:sp>
        <p:sp>
          <p:nvSpPr>
            <p:cNvPr id="17" name="object 24"/>
            <p:cNvSpPr/>
            <p:nvPr/>
          </p:nvSpPr>
          <p:spPr>
            <a:xfrm>
              <a:off x="1233955" y="1921689"/>
              <a:ext cx="7452845" cy="2304255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endParaRPr lang="en-US" sz="2400" dirty="0" smtClean="0"/>
            </a:p>
            <a:p>
              <a:r>
                <a:rPr lang="en-US" sz="2400" dirty="0" smtClean="0"/>
                <a:t>    for(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 err="1"/>
                <a:t>i</a:t>
              </a:r>
              <a:r>
                <a:rPr lang="en-US" sz="2400" dirty="0"/>
                <a:t> = 1; </a:t>
              </a:r>
              <a:r>
                <a:rPr lang="en-US" sz="2400" dirty="0" err="1"/>
                <a:t>i</a:t>
              </a:r>
              <a:r>
                <a:rPr lang="en-US" sz="2400" dirty="0"/>
                <a:t> &lt;= 6; </a:t>
              </a:r>
              <a:r>
                <a:rPr lang="en-US" sz="2400" dirty="0" err="1"/>
                <a:t>i</a:t>
              </a:r>
              <a:r>
                <a:rPr lang="en-US" sz="2400" dirty="0"/>
                <a:t> ++)</a:t>
              </a:r>
            </a:p>
            <a:p>
              <a:r>
                <a:rPr lang="en-US" sz="2400" dirty="0" smtClean="0"/>
                <a:t>    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 ", d[</a:t>
              </a:r>
              <a:r>
                <a:rPr lang="en-US" sz="2400" dirty="0" err="1"/>
                <a:t>i</a:t>
              </a:r>
              <a:r>
                <a:rPr lang="en-US" sz="2400" dirty="0"/>
                <a:t>]);</a:t>
              </a:r>
            </a:p>
            <a:p>
              <a:endParaRPr lang="en-US" sz="2400" dirty="0" smtClean="0"/>
            </a:p>
            <a:p>
              <a:r>
                <a:rPr lang="en-US" sz="2400" dirty="0"/>
                <a:t> </a:t>
              </a:r>
              <a:r>
                <a:rPr lang="en-US" sz="2400" dirty="0" smtClean="0"/>
                <a:t>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("\n");</a:t>
              </a:r>
            </a:p>
            <a:p>
              <a:r>
                <a:rPr lang="en-US" sz="2400" dirty="0"/>
                <a:t>}</a:t>
              </a:r>
              <a:endParaRPr lang="en-US" sz="2400" dirty="0" smtClean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231560" y="833953"/>
            <a:ext cx="520527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입력된 자연수 개수 출력하기</a:t>
            </a:r>
          </a:p>
        </p:txBody>
      </p:sp>
      <p:grpSp>
        <p:nvGrpSpPr>
          <p:cNvPr id="21" name="그룹 20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0880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17</a:t>
            </a:fld>
            <a:endParaRPr lang="ko-KR" altLang="en-US"/>
          </a:p>
        </p:txBody>
      </p:sp>
      <p:grpSp>
        <p:nvGrpSpPr>
          <p:cNvPr id="15" name="그룹 14"/>
          <p:cNvGrpSpPr/>
          <p:nvPr/>
        </p:nvGrpSpPr>
        <p:grpSpPr>
          <a:xfrm>
            <a:off x="611560" y="1635581"/>
            <a:ext cx="8008312" cy="1797961"/>
            <a:chOff x="1133655" y="2462248"/>
            <a:chExt cx="4644126" cy="796369"/>
          </a:xfrm>
        </p:grpSpPr>
        <p:sp>
          <p:nvSpPr>
            <p:cNvPr id="23" name="object 6"/>
            <p:cNvSpPr/>
            <p:nvPr/>
          </p:nvSpPr>
          <p:spPr>
            <a:xfrm>
              <a:off x="1133656" y="2669539"/>
              <a:ext cx="587563" cy="589078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72000" rIns="0" bIns="0" rtlCol="0"/>
            <a:lstStyle/>
            <a:p>
              <a:pPr algn="ctr"/>
              <a:r>
                <a:rPr lang="en-US" altLang="ko-KR" sz="2400" dirty="0"/>
                <a:t>02</a:t>
              </a:r>
            </a:p>
            <a:p>
              <a:pPr algn="ctr"/>
              <a:r>
                <a:rPr lang="en-US" altLang="ko-KR" sz="2400" dirty="0"/>
                <a:t>08~12</a:t>
              </a:r>
            </a:p>
            <a:p>
              <a:pPr algn="ctr"/>
              <a:r>
                <a:rPr lang="en-US" altLang="ko-KR" sz="2400" dirty="0"/>
                <a:t>14~15</a:t>
              </a:r>
              <a:endParaRPr sz="2400" dirty="0"/>
            </a:p>
          </p:txBody>
        </p:sp>
        <p:sp>
          <p:nvSpPr>
            <p:cNvPr id="24" name="object 9"/>
            <p:cNvSpPr/>
            <p:nvPr/>
          </p:nvSpPr>
          <p:spPr>
            <a:xfrm>
              <a:off x="1753612" y="2669539"/>
              <a:ext cx="4024169" cy="589078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72000" rIns="0" bIns="0" rtlCol="0"/>
            <a:lstStyle/>
            <a:p>
              <a:r>
                <a:rPr lang="en-US" altLang="ko-KR" sz="2400" dirty="0"/>
                <a:t>7</a:t>
              </a:r>
              <a:r>
                <a:rPr lang="ko-KR" altLang="en-US" sz="2400"/>
                <a:t>개의 공간을 가진 정수 배열 </a:t>
              </a:r>
              <a:r>
                <a:rPr lang="en-US" altLang="ko-KR" sz="2400" dirty="0"/>
                <a:t>d </a:t>
              </a:r>
              <a:r>
                <a:rPr lang="ko-KR" altLang="en-US" sz="2400"/>
                <a:t>선언</a:t>
              </a:r>
              <a:r>
                <a:rPr lang="en-US" altLang="ko-KR" sz="2400" dirty="0"/>
                <a:t>(d[0]~d[6])</a:t>
              </a:r>
            </a:p>
            <a:p>
              <a:r>
                <a:rPr lang="en-US" altLang="ko-KR" sz="2400" dirty="0"/>
                <a:t>n</a:t>
              </a:r>
              <a:r>
                <a:rPr lang="ko-KR" altLang="en-US" sz="2400"/>
                <a:t>개의 정수를 입력받아 </a:t>
              </a:r>
              <a:r>
                <a:rPr lang="en-US" altLang="ko-KR" sz="2400" dirty="0"/>
                <a:t>d </a:t>
              </a:r>
              <a:r>
                <a:rPr lang="ko-KR" altLang="en-US" sz="2400"/>
                <a:t>배열에 개수 저장</a:t>
              </a:r>
            </a:p>
            <a:p>
              <a:r>
                <a:rPr lang="ko-KR" altLang="en-US" sz="2400" dirty="0"/>
                <a:t>배열에 저장되어 있는 값을 출력</a:t>
              </a:r>
              <a:endParaRPr sz="2400" dirty="0"/>
            </a:p>
          </p:txBody>
        </p:sp>
        <p:sp>
          <p:nvSpPr>
            <p:cNvPr id="26" name="object 13"/>
            <p:cNvSpPr/>
            <p:nvPr/>
          </p:nvSpPr>
          <p:spPr>
            <a:xfrm>
              <a:off x="1133655" y="2462248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611561" y="3700323"/>
            <a:ext cx="8008311" cy="2389245"/>
            <a:chOff x="1099597" y="3853322"/>
            <a:chExt cx="4678450" cy="957636"/>
          </a:xfrm>
        </p:grpSpPr>
        <p:sp>
          <p:nvSpPr>
            <p:cNvPr id="28" name="object 15"/>
            <p:cNvSpPr/>
            <p:nvPr/>
          </p:nvSpPr>
          <p:spPr>
            <a:xfrm>
              <a:off x="1099597" y="4040902"/>
              <a:ext cx="4678450" cy="770056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30" name="object 18"/>
            <p:cNvSpPr/>
            <p:nvPr/>
          </p:nvSpPr>
          <p:spPr>
            <a:xfrm>
              <a:off x="1099597" y="3853322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231560" y="833953"/>
            <a:ext cx="520527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입력된 자연수 개수 출력하기</a:t>
            </a:r>
          </a:p>
        </p:txBody>
      </p:sp>
      <p:grpSp>
        <p:nvGrpSpPr>
          <p:cNvPr id="19" name="그룹 1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1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4390758"/>
            <a:ext cx="4124325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07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84784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en-US" altLang="ko-KR" sz="3000" b="1" dirty="0">
                <a:solidFill>
                  <a:schemeClr val="tx1"/>
                </a:solidFill>
              </a:rPr>
              <a:t>10</a:t>
            </a:r>
            <a:r>
              <a:rPr lang="ko-KR" altLang="en-US" sz="3000" b="1" dirty="0">
                <a:solidFill>
                  <a:schemeClr val="tx1"/>
                </a:solidFill>
              </a:rPr>
              <a:t>진수</a:t>
            </a:r>
            <a:r>
              <a:rPr lang="en-US" altLang="ko-KR" sz="3000" b="1" dirty="0">
                <a:solidFill>
                  <a:schemeClr val="tx1"/>
                </a:solidFill>
              </a:rPr>
              <a:t>(n)</a:t>
            </a:r>
            <a:r>
              <a:rPr lang="ko-KR" altLang="en-US" sz="3000" b="1" dirty="0">
                <a:solidFill>
                  <a:schemeClr val="tx1"/>
                </a:solidFill>
              </a:rPr>
              <a:t>가 입력되었을 때</a:t>
            </a:r>
            <a:r>
              <a:rPr lang="en-US" altLang="ko-KR" sz="3000" b="1" dirty="0">
                <a:solidFill>
                  <a:schemeClr val="tx1"/>
                </a:solidFill>
              </a:rPr>
              <a:t>, 2</a:t>
            </a:r>
            <a:r>
              <a:rPr lang="ko-KR" altLang="en-US" sz="3000" b="1" dirty="0">
                <a:solidFill>
                  <a:schemeClr val="tx1"/>
                </a:solidFill>
              </a:rPr>
              <a:t>진수로 변환해 출력하는 프로그램을 작성해 보자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. </a:t>
            </a:r>
          </a:p>
          <a:p>
            <a:pPr algn="just">
              <a:buSzPct val="70000"/>
            </a:pPr>
            <a:r>
              <a:rPr lang="en-US" altLang="ko-KR" sz="3000" b="1" dirty="0" smtClean="0">
                <a:solidFill>
                  <a:schemeClr val="tx1"/>
                </a:solidFill>
              </a:rPr>
              <a:t>(0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=n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=147483647)</a:t>
            </a:r>
          </a:p>
          <a:p>
            <a:pPr algn="just">
              <a:buSzPct val="70000"/>
            </a:pPr>
            <a:endParaRPr lang="en-US" altLang="ko-KR" sz="2400" dirty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]</a:t>
            </a:r>
            <a:endParaRPr lang="en-US" altLang="ko-KR" sz="2400" b="1" dirty="0">
              <a:solidFill>
                <a:schemeClr val="accent5"/>
              </a:solidFill>
            </a:endParaRP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첫 줄에 </a:t>
            </a:r>
            <a:r>
              <a:rPr lang="en-US" altLang="ko-KR" sz="2400" dirty="0">
                <a:solidFill>
                  <a:schemeClr val="tx1"/>
                </a:solidFill>
              </a:rPr>
              <a:t>10</a:t>
            </a:r>
            <a:r>
              <a:rPr lang="ko-KR" altLang="en-US" sz="2400" dirty="0">
                <a:solidFill>
                  <a:schemeClr val="tx1"/>
                </a:solidFill>
              </a:rPr>
              <a:t>진수 </a:t>
            </a: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이 입력된다</a:t>
            </a:r>
            <a:r>
              <a:rPr lang="en-US" altLang="ko-KR" sz="2400" dirty="0">
                <a:solidFill>
                  <a:schemeClr val="tx1"/>
                </a:solidFill>
              </a:rPr>
              <a:t>. 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dirty="0" smtClean="0">
                <a:solidFill>
                  <a:schemeClr val="tx1"/>
                </a:solidFill>
              </a:rPr>
              <a:t>10</a:t>
            </a:r>
            <a:r>
              <a:rPr lang="ko-KR" altLang="en-US" sz="2400" dirty="0">
                <a:solidFill>
                  <a:schemeClr val="tx1"/>
                </a:solidFill>
              </a:rPr>
              <a:t>진수를 </a:t>
            </a:r>
            <a:r>
              <a:rPr lang="en-US" altLang="ko-KR" sz="2400" dirty="0">
                <a:solidFill>
                  <a:schemeClr val="tx1"/>
                </a:solidFill>
              </a:rPr>
              <a:t>2</a:t>
            </a:r>
            <a:r>
              <a:rPr lang="ko-KR" altLang="en-US" sz="2400" dirty="0">
                <a:solidFill>
                  <a:schemeClr val="tx1"/>
                </a:solidFill>
              </a:rPr>
              <a:t>진수로 변환한 결과를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 </a:t>
            </a:r>
            <a:endParaRPr lang="en-US" altLang="ko-KR" sz="2400" b="1" dirty="0" smtClean="0">
              <a:solidFill>
                <a:schemeClr val="accent5"/>
              </a:solidFill>
            </a:endParaRPr>
          </a:p>
          <a:p>
            <a:pPr algn="just">
              <a:buSzPct val="70000"/>
            </a:pPr>
            <a:r>
              <a:rPr lang="en-US" altLang="ko-KR" sz="2400" dirty="0" smtClean="0">
                <a:solidFill>
                  <a:schemeClr val="tx1"/>
                </a:solidFill>
              </a:rPr>
              <a:t>11 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 smtClean="0">
                <a:solidFill>
                  <a:schemeClr val="tx1"/>
                </a:solidFill>
              </a:rPr>
              <a:t>1011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231560" y="833953"/>
            <a:ext cx="323518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>
                <a:solidFill>
                  <a:schemeClr val="accent2"/>
                </a:solidFill>
              </a:rPr>
              <a:t>2</a:t>
            </a:r>
            <a:r>
              <a:rPr lang="ko-KR" altLang="en-US" sz="3000" b="1">
                <a:solidFill>
                  <a:schemeClr val="accent2"/>
                </a:solidFill>
              </a:rPr>
              <a:t>진수로 변환하기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03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462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19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1560" y="1525628"/>
            <a:ext cx="8013965" cy="4830722"/>
            <a:chOff x="698512" y="1490695"/>
            <a:chExt cx="8013965" cy="4830722"/>
          </a:xfrm>
        </p:grpSpPr>
        <p:sp>
          <p:nvSpPr>
            <p:cNvPr id="16" name="object 23"/>
            <p:cNvSpPr/>
            <p:nvPr/>
          </p:nvSpPr>
          <p:spPr>
            <a:xfrm>
              <a:off x="698512" y="1921688"/>
              <a:ext cx="535443" cy="4399729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  <a:p>
              <a:pPr algn="ctr"/>
              <a:r>
                <a:rPr lang="en-US" sz="2400" dirty="0" smtClean="0"/>
                <a:t>12</a:t>
              </a:r>
            </a:p>
          </p:txBody>
        </p:sp>
        <p:sp>
          <p:nvSpPr>
            <p:cNvPr id="17" name="object 24"/>
            <p:cNvSpPr/>
            <p:nvPr/>
          </p:nvSpPr>
          <p:spPr>
            <a:xfrm>
              <a:off x="1259632" y="1921688"/>
              <a:ext cx="7452845" cy="4399729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pt-BR" sz="2400" dirty="0"/>
                <a:t>#include &lt;stdio.h&gt;</a:t>
              </a:r>
            </a:p>
            <a:p>
              <a:r>
                <a:rPr lang="pt-BR" sz="2400" dirty="0"/>
                <a:t>int n, d[32];</a:t>
              </a:r>
            </a:p>
            <a:p>
              <a:r>
                <a:rPr lang="pt-BR" sz="2400" dirty="0"/>
                <a:t>int main( )</a:t>
              </a:r>
            </a:p>
            <a:p>
              <a:r>
                <a:rPr lang="pt-BR" sz="2400" dirty="0"/>
                <a:t>{</a:t>
              </a:r>
            </a:p>
            <a:p>
              <a:r>
                <a:rPr lang="pt-BR" sz="2400" dirty="0" smtClean="0"/>
                <a:t>    int </a:t>
              </a:r>
              <a:r>
                <a:rPr lang="pt-BR" sz="2400" dirty="0"/>
                <a:t>i = 0;</a:t>
              </a:r>
            </a:p>
            <a:p>
              <a:r>
                <a:rPr lang="pt-BR" sz="2400" dirty="0" smtClean="0"/>
                <a:t>    scanf</a:t>
              </a:r>
              <a:r>
                <a:rPr lang="pt-BR" sz="2400" dirty="0"/>
                <a:t>("%d", &amp;n);</a:t>
              </a:r>
            </a:p>
            <a:p>
              <a:r>
                <a:rPr lang="pt-BR" sz="2400" dirty="0" smtClean="0"/>
                <a:t>    </a:t>
              </a:r>
            </a:p>
            <a:p>
              <a:r>
                <a:rPr lang="pt-BR" sz="2400" dirty="0"/>
                <a:t> </a:t>
              </a:r>
              <a:r>
                <a:rPr lang="pt-BR" sz="2400" dirty="0" smtClean="0"/>
                <a:t>   do</a:t>
              </a:r>
              <a:endParaRPr lang="pt-BR" sz="2400" dirty="0"/>
            </a:p>
            <a:p>
              <a:r>
                <a:rPr lang="pt-BR" sz="2400" dirty="0" smtClean="0"/>
                <a:t>    {</a:t>
              </a:r>
              <a:endParaRPr lang="pt-BR" sz="2400" dirty="0"/>
            </a:p>
            <a:p>
              <a:r>
                <a:rPr lang="pt-BR" sz="2400" dirty="0" smtClean="0"/>
                <a:t>        d[i</a:t>
              </a:r>
              <a:r>
                <a:rPr lang="pt-BR" sz="2400" dirty="0"/>
                <a:t>] = n%2;</a:t>
              </a:r>
            </a:p>
            <a:p>
              <a:r>
                <a:rPr lang="pt-BR" sz="2400" dirty="0" smtClean="0"/>
                <a:t>        n </a:t>
              </a:r>
              <a:r>
                <a:rPr lang="pt-BR" sz="2400" dirty="0"/>
                <a:t>/ = 2;</a:t>
              </a:r>
            </a:p>
            <a:p>
              <a:r>
                <a:rPr lang="pt-BR" sz="2400" dirty="0" smtClean="0"/>
                <a:t>        i ++:</a:t>
              </a:r>
              <a:endParaRPr lang="en-US" sz="2400" dirty="0"/>
            </a:p>
          </p:txBody>
        </p:sp>
        <p:sp>
          <p:nvSpPr>
            <p:cNvPr id="20" name="object 28"/>
            <p:cNvSpPr/>
            <p:nvPr/>
          </p:nvSpPr>
          <p:spPr>
            <a:xfrm>
              <a:off x="698512" y="1490695"/>
              <a:ext cx="1916655" cy="430993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2231560" y="833953"/>
            <a:ext cx="323518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>
                <a:solidFill>
                  <a:schemeClr val="accent2"/>
                </a:solidFill>
              </a:rPr>
              <a:t>2</a:t>
            </a:r>
            <a:r>
              <a:rPr lang="ko-KR" altLang="en-US" sz="3000" b="1">
                <a:solidFill>
                  <a:schemeClr val="accent2"/>
                </a:solidFill>
              </a:rPr>
              <a:t>진수로 변환하기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25" name="그룹 24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6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7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03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043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텍스트 개체 틀 11"/>
          <p:cNvSpPr txBox="1">
            <a:spLocks/>
          </p:cNvSpPr>
          <p:nvPr/>
        </p:nvSpPr>
        <p:spPr>
          <a:xfrm>
            <a:off x="1043608" y="959098"/>
            <a:ext cx="6407771" cy="792000"/>
          </a:xfrm>
          <a:prstGeom prst="rect">
            <a:avLst/>
          </a:prstGeom>
        </p:spPr>
        <p:txBody>
          <a:bodyPr vert="horz" wrap="none" lIns="36000" tIns="45720" rIns="36000" bIns="45720" rtlCol="0" anchor="ctr">
            <a:noAutofit/>
          </a:bodyPr>
          <a:lstStyle>
            <a:lvl1pPr marL="342900" indent="-342900" algn="ctr" defTabSz="914400" rtl="0" eaLnBrk="1" latinLnBrk="1" hangingPunct="1">
              <a:lnSpc>
                <a:spcPts val="3600"/>
              </a:lnSpc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latinLnBrk="0"/>
            <a:r>
              <a:rPr lang="en-US" altLang="ko-KR" sz="4800" dirty="0" smtClean="0">
                <a:solidFill>
                  <a:srgbClr val="C00000"/>
                </a:solidFill>
                <a:latin typeface="+mn-ea"/>
              </a:rPr>
              <a:t>Ⅰ.</a:t>
            </a:r>
            <a:r>
              <a:rPr lang="ko-KR" altLang="en-US" sz="4800" smtClean="0">
                <a:solidFill>
                  <a:srgbClr val="C00000"/>
                </a:solidFill>
                <a:latin typeface="+mn-ea"/>
              </a:rPr>
              <a:t> 프로그래밍</a:t>
            </a:r>
            <a:endParaRPr lang="en-US" altLang="ko-KR" sz="4800" dirty="0" smtClean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0" name="제목 9"/>
          <p:cNvSpPr txBox="1">
            <a:spLocks/>
          </p:cNvSpPr>
          <p:nvPr/>
        </p:nvSpPr>
        <p:spPr>
          <a:xfrm>
            <a:off x="1691680" y="1756051"/>
            <a:ext cx="61769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36000" tIns="45720" rIns="36000" bIns="45720" rtlCol="0" anchor="ctr">
            <a:spAutoFit/>
          </a:bodyPr>
          <a:lstStyle>
            <a:lvl1pPr marL="0" indent="0" algn="just" defTabSz="914400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484188" indent="-484188" algn="l"/>
            <a:r>
              <a:rPr lang="en-US" altLang="ko-KR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4</a:t>
            </a:r>
            <a:r>
              <a:rPr lang="en-US" altLang="ko-KR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. </a:t>
            </a:r>
            <a:r>
              <a:rPr lang="ko-KR" altLang="en-US" sz="400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데이터와 작업의 모듈화</a:t>
            </a:r>
            <a:endParaRPr lang="ko-KR" altLang="en-US" sz="4000" dirty="0">
              <a:solidFill>
                <a:schemeClr val="tx2">
                  <a:lumMod val="60000"/>
                  <a:lumOff val="4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텍스트 개체 틀 4"/>
          <p:cNvSpPr txBox="1">
            <a:spLocks/>
          </p:cNvSpPr>
          <p:nvPr/>
        </p:nvSpPr>
        <p:spPr>
          <a:xfrm>
            <a:off x="1763688" y="2708920"/>
            <a:ext cx="1957267" cy="1766637"/>
          </a:xfrm>
          <a:prstGeom prst="rect">
            <a:avLst/>
          </a:prstGeom>
        </p:spPr>
        <p:txBody>
          <a:bodyPr vert="horz" wrap="none" lIns="0" tIns="45720" rIns="0" bIns="45720" rtlCol="0" anchor="ctr">
            <a:sp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200" b="1" kern="1200">
                <a:solidFill>
                  <a:srgbClr val="FF5C0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altLang="ko-KR" sz="3200" dirty="0" smtClean="0">
                <a:latin typeface="+mn-ea"/>
              </a:rPr>
              <a:t>01. </a:t>
            </a:r>
            <a:r>
              <a:rPr lang="ko-KR" altLang="en-US" sz="3200" smtClean="0">
                <a:latin typeface="+mn-ea"/>
              </a:rPr>
              <a:t>배열</a:t>
            </a:r>
            <a:endParaRPr lang="en-US" altLang="ko-KR" sz="3200" dirty="0" smtClean="0">
              <a:latin typeface="+mn-ea"/>
            </a:endParaRPr>
          </a:p>
          <a:p>
            <a:pPr marL="0" indent="0"/>
            <a:r>
              <a:rPr lang="en-US" altLang="ko-KR" sz="3200" dirty="0" smtClean="0">
                <a:latin typeface="+mn-ea"/>
              </a:rPr>
              <a:t>02. </a:t>
            </a:r>
            <a:r>
              <a:rPr lang="ko-KR" altLang="en-US" sz="3200" smtClean="0">
                <a:latin typeface="+mn-ea"/>
              </a:rPr>
              <a:t>구조체</a:t>
            </a:r>
            <a:endParaRPr lang="en-US" altLang="ko-KR" sz="3200" dirty="0" smtClean="0">
              <a:latin typeface="+mn-ea"/>
            </a:endParaRPr>
          </a:p>
          <a:p>
            <a:pPr marL="0" indent="0"/>
            <a:r>
              <a:rPr lang="en-US" altLang="ko-KR" sz="3200" dirty="0" smtClean="0">
                <a:latin typeface="+mn-ea"/>
              </a:rPr>
              <a:t>03. </a:t>
            </a:r>
            <a:r>
              <a:rPr lang="ko-KR" altLang="en-US" sz="3200" smtClean="0">
                <a:latin typeface="+mn-ea"/>
              </a:rPr>
              <a:t>함수</a:t>
            </a:r>
            <a:endParaRPr lang="en-US" altLang="ko-KR" sz="3200" dirty="0" smtClean="0">
              <a:latin typeface="+mn-ea"/>
            </a:endParaRPr>
          </a:p>
        </p:txBody>
      </p:sp>
      <p:sp>
        <p:nvSpPr>
          <p:cNvPr id="22" name="텍스트 개체 틀 10"/>
          <p:cNvSpPr txBox="1">
            <a:spLocks/>
          </p:cNvSpPr>
          <p:nvPr/>
        </p:nvSpPr>
        <p:spPr>
          <a:xfrm>
            <a:off x="5842992" y="6026987"/>
            <a:ext cx="2843808" cy="7143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400" b="1" dirty="0" smtClean="0">
                <a:solidFill>
                  <a:schemeClr val="accent3"/>
                </a:solidFill>
                <a:latin typeface="+mn-ea"/>
              </a:rPr>
              <a:t>교과서 </a:t>
            </a:r>
            <a:r>
              <a:rPr lang="en-US" altLang="ko-KR" sz="2400" b="1" dirty="0" smtClean="0">
                <a:solidFill>
                  <a:schemeClr val="accent3"/>
                </a:solidFill>
                <a:latin typeface="+mn-ea"/>
              </a:rPr>
              <a:t>79~122</a:t>
            </a:r>
            <a:r>
              <a:rPr lang="ko-KR" altLang="en-US" sz="2400" b="1" smtClean="0">
                <a:solidFill>
                  <a:schemeClr val="accent3"/>
                </a:solidFill>
                <a:latin typeface="+mn-ea"/>
              </a:rPr>
              <a:t>쪽</a:t>
            </a:r>
            <a:endParaRPr lang="ko-KR" altLang="en-US" sz="2400" b="1" dirty="0">
              <a:solidFill>
                <a:schemeClr val="accent3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9375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20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1560" y="1556792"/>
            <a:ext cx="7988288" cy="3816423"/>
            <a:chOff x="698512" y="1921689"/>
            <a:chExt cx="7988288" cy="3816423"/>
          </a:xfrm>
        </p:grpSpPr>
        <p:sp>
          <p:nvSpPr>
            <p:cNvPr id="16" name="object 23"/>
            <p:cNvSpPr/>
            <p:nvPr/>
          </p:nvSpPr>
          <p:spPr>
            <a:xfrm>
              <a:off x="698512" y="1921689"/>
              <a:ext cx="535443" cy="3816423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/>
                <a:t>13</a:t>
              </a:r>
            </a:p>
            <a:p>
              <a:pPr algn="ctr"/>
              <a:r>
                <a:rPr lang="en-US" sz="2400" dirty="0"/>
                <a:t>14</a:t>
              </a:r>
            </a:p>
            <a:p>
              <a:pPr algn="ctr"/>
              <a:r>
                <a:rPr lang="en-US" sz="2400" dirty="0"/>
                <a:t>15</a:t>
              </a:r>
            </a:p>
            <a:p>
              <a:pPr algn="ctr"/>
              <a:r>
                <a:rPr lang="en-US" sz="2400" dirty="0"/>
                <a:t>16</a:t>
              </a:r>
            </a:p>
            <a:p>
              <a:pPr algn="ctr"/>
              <a:r>
                <a:rPr lang="en-US" sz="2400" dirty="0"/>
                <a:t>17</a:t>
              </a:r>
            </a:p>
            <a:p>
              <a:pPr algn="ctr"/>
              <a:r>
                <a:rPr lang="en-US" sz="2400" dirty="0"/>
                <a:t>18</a:t>
              </a:r>
            </a:p>
            <a:p>
              <a:pPr algn="ctr"/>
              <a:r>
                <a:rPr lang="en-US" sz="2400" dirty="0"/>
                <a:t>19</a:t>
              </a:r>
            </a:p>
            <a:p>
              <a:pPr algn="ctr"/>
              <a:r>
                <a:rPr lang="en-US" sz="2400" dirty="0"/>
                <a:t>20</a:t>
              </a:r>
            </a:p>
            <a:p>
              <a:pPr algn="ctr"/>
              <a:r>
                <a:rPr lang="en-US" sz="2400" dirty="0"/>
                <a:t>21</a:t>
              </a:r>
            </a:p>
            <a:p>
              <a:pPr algn="ctr"/>
              <a:r>
                <a:rPr lang="en-US" sz="2400" dirty="0"/>
                <a:t>22</a:t>
              </a:r>
              <a:endParaRPr lang="en-US" sz="2400" dirty="0" smtClean="0"/>
            </a:p>
          </p:txBody>
        </p:sp>
        <p:sp>
          <p:nvSpPr>
            <p:cNvPr id="17" name="object 24"/>
            <p:cNvSpPr/>
            <p:nvPr/>
          </p:nvSpPr>
          <p:spPr>
            <a:xfrm>
              <a:off x="1233955" y="1921689"/>
              <a:ext cx="7452845" cy="3816423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 smtClean="0"/>
                <a:t>    }</a:t>
              </a:r>
              <a:r>
                <a:rPr lang="en-US" sz="2400" dirty="0"/>
                <a:t>while(n</a:t>
              </a:r>
              <a:r>
                <a:rPr lang="en-US" sz="2400" dirty="0" smtClean="0"/>
                <a:t>);</a:t>
              </a:r>
            </a:p>
            <a:p>
              <a:endParaRPr lang="en-US" sz="2400" dirty="0"/>
            </a:p>
            <a:p>
              <a:r>
                <a:rPr lang="en-US" sz="2400" dirty="0" smtClean="0"/>
                <a:t>    while(</a:t>
              </a:r>
              <a:r>
                <a:rPr lang="en-US" sz="2400" dirty="0" err="1" smtClean="0"/>
                <a:t>i</a:t>
              </a:r>
              <a:r>
                <a:rPr lang="en-US" sz="2400" dirty="0"/>
                <a:t>)</a:t>
              </a:r>
            </a:p>
            <a:p>
              <a:r>
                <a:rPr lang="en-US" sz="2400" dirty="0" smtClean="0"/>
                <a:t>    {</a:t>
              </a:r>
              <a:endParaRPr lang="en-US" sz="2400" dirty="0"/>
            </a:p>
            <a:p>
              <a:r>
                <a:rPr lang="en-US" sz="2400" dirty="0" smtClean="0"/>
                <a:t>        </a:t>
              </a:r>
              <a:r>
                <a:rPr lang="en-US" sz="2400" dirty="0" err="1" smtClean="0"/>
                <a:t>i</a:t>
              </a:r>
              <a:r>
                <a:rPr lang="en-US" sz="2400" dirty="0" smtClean="0"/>
                <a:t> </a:t>
              </a:r>
              <a:r>
                <a:rPr lang="en-US" sz="2400" dirty="0"/>
                <a:t>--;</a:t>
              </a:r>
            </a:p>
            <a:p>
              <a:r>
                <a:rPr lang="en-US" sz="2400" dirty="0" smtClean="0"/>
                <a:t>    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("%d", d[</a:t>
              </a:r>
              <a:r>
                <a:rPr lang="en-US" sz="2400" dirty="0" err="1"/>
                <a:t>i</a:t>
              </a:r>
              <a:r>
                <a:rPr lang="en-US" sz="2400" dirty="0"/>
                <a:t>]);</a:t>
              </a:r>
            </a:p>
            <a:p>
              <a:r>
                <a:rPr lang="en-US" sz="2400" dirty="0" smtClean="0"/>
                <a:t>    }</a:t>
              </a:r>
            </a:p>
            <a:p>
              <a:endParaRPr lang="en-US" sz="2400" dirty="0"/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("\n");</a:t>
              </a:r>
            </a:p>
            <a:p>
              <a:r>
                <a:rPr lang="en-US" sz="2400" dirty="0"/>
                <a:t>}</a:t>
              </a:r>
              <a:endParaRPr lang="en-US" sz="2400" dirty="0" smtClean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231560" y="833953"/>
            <a:ext cx="323518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>
                <a:solidFill>
                  <a:schemeClr val="accent2"/>
                </a:solidFill>
              </a:rPr>
              <a:t>2</a:t>
            </a:r>
            <a:r>
              <a:rPr lang="ko-KR" altLang="en-US" sz="3000" b="1">
                <a:solidFill>
                  <a:schemeClr val="accent2"/>
                </a:solidFill>
              </a:rPr>
              <a:t>진수로 변환하기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03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53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21</a:t>
            </a:fld>
            <a:endParaRPr lang="ko-KR" altLang="en-US"/>
          </a:p>
        </p:txBody>
      </p:sp>
      <p:grpSp>
        <p:nvGrpSpPr>
          <p:cNvPr id="15" name="그룹 14"/>
          <p:cNvGrpSpPr/>
          <p:nvPr/>
        </p:nvGrpSpPr>
        <p:grpSpPr>
          <a:xfrm>
            <a:off x="611560" y="1639464"/>
            <a:ext cx="8008312" cy="1778309"/>
            <a:chOff x="1133655" y="2470153"/>
            <a:chExt cx="4644126" cy="787665"/>
          </a:xfrm>
        </p:grpSpPr>
        <p:sp>
          <p:nvSpPr>
            <p:cNvPr id="23" name="object 6"/>
            <p:cNvSpPr/>
            <p:nvPr/>
          </p:nvSpPr>
          <p:spPr>
            <a:xfrm>
              <a:off x="1133656" y="2669539"/>
              <a:ext cx="587563" cy="588279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72000" rIns="0" bIns="0" rtlCol="0"/>
            <a:lstStyle/>
            <a:p>
              <a:pPr algn="ctr"/>
              <a:r>
                <a:rPr lang="en-US" altLang="ko-KR" sz="2400" dirty="0"/>
                <a:t>02</a:t>
              </a:r>
            </a:p>
            <a:p>
              <a:pPr algn="ctr"/>
              <a:r>
                <a:rPr lang="en-US" altLang="ko-KR" sz="2400" dirty="0"/>
                <a:t>08~13</a:t>
              </a:r>
            </a:p>
            <a:p>
              <a:pPr algn="ctr"/>
              <a:r>
                <a:rPr lang="en-US" altLang="ko-KR" sz="2400" dirty="0"/>
                <a:t>15~19</a:t>
              </a:r>
              <a:endParaRPr sz="2400" dirty="0"/>
            </a:p>
          </p:txBody>
        </p:sp>
        <p:sp>
          <p:nvSpPr>
            <p:cNvPr id="24" name="object 9"/>
            <p:cNvSpPr/>
            <p:nvPr/>
          </p:nvSpPr>
          <p:spPr>
            <a:xfrm>
              <a:off x="1753612" y="2669539"/>
              <a:ext cx="4024169" cy="588279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72000" rIns="0" bIns="0" rtlCol="0"/>
            <a:lstStyle/>
            <a:p>
              <a:r>
                <a:rPr lang="en-US" altLang="ko-KR" sz="2400" dirty="0"/>
                <a:t>32</a:t>
              </a:r>
              <a:r>
                <a:rPr lang="ko-KR" altLang="en-US" sz="2400" dirty="0"/>
                <a:t>개의 정수 저장 공간을 가진 정수 배열 선언</a:t>
              </a:r>
            </a:p>
            <a:p>
              <a:r>
                <a:rPr lang="en-US" altLang="ko-KR" sz="2400" dirty="0"/>
                <a:t>2</a:t>
              </a:r>
              <a:r>
                <a:rPr lang="ko-KR" altLang="en-US" sz="2400" dirty="0"/>
                <a:t>로 나눈 나머지를 배열에 순서대로 저장</a:t>
              </a:r>
            </a:p>
            <a:p>
              <a:r>
                <a:rPr lang="ko-KR" altLang="en-US" sz="2400" dirty="0"/>
                <a:t>배열에 저장되어 있는 값을 거꾸로 출력</a:t>
              </a:r>
              <a:endParaRPr sz="2400" dirty="0"/>
            </a:p>
          </p:txBody>
        </p:sp>
        <p:sp>
          <p:nvSpPr>
            <p:cNvPr id="26" name="object 13"/>
            <p:cNvSpPr/>
            <p:nvPr/>
          </p:nvSpPr>
          <p:spPr>
            <a:xfrm>
              <a:off x="1133655" y="2470153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611560" y="3692441"/>
            <a:ext cx="8008311" cy="2112826"/>
            <a:chOff x="1099597" y="3853322"/>
            <a:chExt cx="4678450" cy="846844"/>
          </a:xfrm>
        </p:grpSpPr>
        <p:sp>
          <p:nvSpPr>
            <p:cNvPr id="28" name="object 15"/>
            <p:cNvSpPr/>
            <p:nvPr/>
          </p:nvSpPr>
          <p:spPr>
            <a:xfrm>
              <a:off x="1099597" y="4040902"/>
              <a:ext cx="4678450" cy="659264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30" name="object 18"/>
            <p:cNvSpPr/>
            <p:nvPr/>
          </p:nvSpPr>
          <p:spPr>
            <a:xfrm>
              <a:off x="1099597" y="3853322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231560" y="833953"/>
            <a:ext cx="323518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>
                <a:solidFill>
                  <a:schemeClr val="accent2"/>
                </a:solidFill>
              </a:rPr>
              <a:t>2</a:t>
            </a:r>
            <a:r>
              <a:rPr lang="ko-KR" altLang="en-US" sz="3000" b="1">
                <a:solidFill>
                  <a:schemeClr val="accent2"/>
                </a:solidFill>
              </a:rPr>
              <a:t>진수로 변환하기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3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3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03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454" y="4435106"/>
            <a:ext cx="1412313" cy="1132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77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12776"/>
            <a:ext cx="7992888" cy="5040560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en-US" altLang="ko-KR" sz="3000" b="1" spc="-150" dirty="0">
                <a:solidFill>
                  <a:schemeClr val="tx1"/>
                </a:solidFill>
              </a:rPr>
              <a:t>n</a:t>
            </a:r>
            <a:r>
              <a:rPr lang="ko-KR" altLang="en-US" sz="3000" b="1" spc="-150" dirty="0">
                <a:solidFill>
                  <a:schemeClr val="tx1"/>
                </a:solidFill>
              </a:rPr>
              <a:t>개의 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문자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(char)</a:t>
            </a:r>
            <a:r>
              <a:rPr lang="ko-KR" altLang="en-US" sz="3000" b="1" spc="-150" dirty="0">
                <a:solidFill>
                  <a:schemeClr val="tx1"/>
                </a:solidFill>
              </a:rPr>
              <a:t>가 입력되었을 때</a:t>
            </a:r>
            <a:r>
              <a:rPr lang="en-US" altLang="ko-KR" sz="3000" b="1" spc="-150" dirty="0">
                <a:solidFill>
                  <a:schemeClr val="tx1"/>
                </a:solidFill>
              </a:rPr>
              <a:t>, </a:t>
            </a:r>
            <a:r>
              <a:rPr lang="ko-KR" altLang="en-US" sz="3000" b="1" spc="-150" dirty="0">
                <a:solidFill>
                  <a:schemeClr val="tx1"/>
                </a:solidFill>
              </a:rPr>
              <a:t>입력된 </a:t>
            </a:r>
            <a:r>
              <a:rPr lang="en-US" altLang="ko-KR" sz="3000" b="1" spc="-150" dirty="0">
                <a:solidFill>
                  <a:schemeClr val="tx1"/>
                </a:solidFill>
              </a:rPr>
              <a:t>n</a:t>
            </a:r>
            <a:r>
              <a:rPr lang="ko-KR" altLang="en-US" sz="3000" b="1" spc="-150" dirty="0">
                <a:solidFill>
                  <a:schemeClr val="tx1"/>
                </a:solidFill>
              </a:rPr>
              <a:t>개의 문자를 출력하는 프로그램을 작성해 보자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. (</a:t>
            </a:r>
            <a:r>
              <a:rPr lang="ko-KR" altLang="en-US" sz="3000" b="1" spc="-150" dirty="0">
                <a:solidFill>
                  <a:schemeClr val="tx1"/>
                </a:solidFill>
              </a:rPr>
              <a:t>단</a:t>
            </a:r>
            <a:r>
              <a:rPr lang="en-US" altLang="ko-KR" sz="3000" b="1" spc="-150" dirty="0">
                <a:solidFill>
                  <a:schemeClr val="tx1"/>
                </a:solidFill>
              </a:rPr>
              <a:t>, </a:t>
            </a:r>
            <a:r>
              <a:rPr lang="ko-KR" altLang="en-US" sz="3000" b="1" spc="-300" dirty="0">
                <a:solidFill>
                  <a:schemeClr val="tx1"/>
                </a:solidFill>
              </a:rPr>
              <a:t>공백이 없는 한 단어로 입력된다</a:t>
            </a:r>
            <a:r>
              <a:rPr lang="en-US" altLang="ko-KR" sz="3000" b="1" spc="-300" dirty="0">
                <a:solidFill>
                  <a:schemeClr val="tx1"/>
                </a:solidFill>
              </a:rPr>
              <a:t>. </a:t>
            </a:r>
            <a:r>
              <a:rPr lang="en-US" altLang="ko-KR" sz="3000" b="1" spc="-300" dirty="0" smtClean="0">
                <a:solidFill>
                  <a:schemeClr val="tx1"/>
                </a:solidFill>
              </a:rPr>
              <a:t>1</a:t>
            </a:r>
            <a:r>
              <a:rPr lang="ko-KR" altLang="en-US" sz="3000" b="1" spc="-300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spc="-300" dirty="0" smtClean="0">
                <a:solidFill>
                  <a:schemeClr val="tx1"/>
                </a:solidFill>
              </a:rPr>
              <a:t>=n</a:t>
            </a:r>
            <a:r>
              <a:rPr lang="ko-KR" altLang="en-US" sz="3000" b="1" spc="-300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spc="-300" dirty="0">
                <a:solidFill>
                  <a:schemeClr val="tx1"/>
                </a:solidFill>
              </a:rPr>
              <a:t>= 10000)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첫 줄에 문자의 개수 </a:t>
            </a: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이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두 번째 줄에 </a:t>
            </a: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개의 문자가 공백 없이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개의 문자를 순서대로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15</a:t>
            </a:r>
          </a:p>
          <a:p>
            <a:pPr algn="just">
              <a:buSzPct val="70000"/>
            </a:pPr>
            <a:r>
              <a:rPr lang="en-US" altLang="ko-KR" sz="2400" dirty="0" err="1">
                <a:solidFill>
                  <a:schemeClr val="tx1"/>
                </a:solidFill>
              </a:rPr>
              <a:t>computerscience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 err="1">
                <a:solidFill>
                  <a:schemeClr val="tx1"/>
                </a:solidFill>
              </a:rPr>
              <a:t>computerscience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231560" y="833953"/>
            <a:ext cx="33810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문자 </a:t>
            </a:r>
            <a:r>
              <a:rPr lang="en-US" altLang="ko-KR" sz="3000" b="1" dirty="0">
                <a:solidFill>
                  <a:schemeClr val="accent2"/>
                </a:solidFill>
              </a:rPr>
              <a:t>n</a:t>
            </a:r>
            <a:r>
              <a:rPr lang="ko-KR" altLang="en-US" sz="3000" b="1">
                <a:solidFill>
                  <a:schemeClr val="accent2"/>
                </a:solidFill>
              </a:rPr>
              <a:t>개 저장하기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04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35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23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1560" y="1549288"/>
            <a:ext cx="7993194" cy="4834157"/>
            <a:chOff x="693606" y="1487260"/>
            <a:chExt cx="7993194" cy="4834157"/>
          </a:xfrm>
        </p:grpSpPr>
        <p:sp>
          <p:nvSpPr>
            <p:cNvPr id="16" name="object 23"/>
            <p:cNvSpPr/>
            <p:nvPr/>
          </p:nvSpPr>
          <p:spPr>
            <a:xfrm>
              <a:off x="698512" y="1921688"/>
              <a:ext cx="535443" cy="4399729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/>
                <a:t>01</a:t>
              </a:r>
            </a:p>
            <a:p>
              <a:pPr algn="ctr"/>
              <a:r>
                <a:rPr lang="en-US" sz="2400" dirty="0"/>
                <a:t>02</a:t>
              </a:r>
            </a:p>
            <a:p>
              <a:pPr algn="ctr"/>
              <a:r>
                <a:rPr lang="en-US" sz="2400" dirty="0"/>
                <a:t>03</a:t>
              </a:r>
            </a:p>
            <a:p>
              <a:pPr algn="ctr"/>
              <a:r>
                <a:rPr lang="en-US" sz="2400" dirty="0"/>
                <a:t>04</a:t>
              </a:r>
            </a:p>
            <a:p>
              <a:pPr algn="ctr"/>
              <a:r>
                <a:rPr lang="en-US" sz="2400" dirty="0"/>
                <a:t>05</a:t>
              </a:r>
            </a:p>
            <a:p>
              <a:pPr algn="ctr"/>
              <a:r>
                <a:rPr lang="en-US" sz="2400" dirty="0"/>
                <a:t>06</a:t>
              </a:r>
            </a:p>
            <a:p>
              <a:pPr algn="ctr"/>
              <a:r>
                <a:rPr lang="en-US" sz="2400" dirty="0" smtClean="0"/>
                <a:t>08</a:t>
              </a:r>
              <a:endParaRPr lang="en-US" sz="2400" dirty="0"/>
            </a:p>
            <a:p>
              <a:pPr algn="ctr"/>
              <a:r>
                <a:rPr lang="en-US" sz="2400" dirty="0"/>
                <a:t>09</a:t>
              </a:r>
            </a:p>
            <a:p>
              <a:pPr algn="ctr"/>
              <a:r>
                <a:rPr lang="en-US" sz="2400" dirty="0" smtClean="0"/>
                <a:t>11</a:t>
              </a:r>
              <a:endParaRPr lang="en-US" sz="2400" dirty="0"/>
            </a:p>
            <a:p>
              <a:pPr algn="ctr"/>
              <a:r>
                <a:rPr lang="en-US" sz="2400" dirty="0"/>
                <a:t>12</a:t>
              </a:r>
            </a:p>
            <a:p>
              <a:pPr algn="ctr"/>
              <a:r>
                <a:rPr lang="en-US" sz="2400" dirty="0" smtClean="0"/>
                <a:t>14</a:t>
              </a:r>
              <a:endParaRPr lang="en-US" sz="2400" dirty="0"/>
            </a:p>
            <a:p>
              <a:pPr algn="ctr"/>
              <a:r>
                <a:rPr lang="en-US" sz="2400" dirty="0"/>
                <a:t>15</a:t>
              </a:r>
              <a:endParaRPr lang="en-US" sz="2400" dirty="0" smtClean="0"/>
            </a:p>
          </p:txBody>
        </p:sp>
        <p:sp>
          <p:nvSpPr>
            <p:cNvPr id="17" name="object 24"/>
            <p:cNvSpPr/>
            <p:nvPr/>
          </p:nvSpPr>
          <p:spPr>
            <a:xfrm>
              <a:off x="1233955" y="1921688"/>
              <a:ext cx="7452845" cy="4399729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pt-BR" sz="2400" dirty="0"/>
                <a:t>#include &lt;stdio.h&gt;</a:t>
              </a:r>
            </a:p>
            <a:p>
              <a:r>
                <a:rPr lang="pt-BR" sz="2400" dirty="0"/>
                <a:t>char s[10001];</a:t>
              </a:r>
            </a:p>
            <a:p>
              <a:r>
                <a:rPr lang="pt-BR" sz="2400" dirty="0"/>
                <a:t>int main( )</a:t>
              </a:r>
            </a:p>
            <a:p>
              <a:r>
                <a:rPr lang="pt-BR" sz="2400" dirty="0"/>
                <a:t>{</a:t>
              </a:r>
            </a:p>
            <a:p>
              <a:r>
                <a:rPr lang="pt-BR" sz="2400" dirty="0" smtClean="0"/>
                <a:t>    int </a:t>
              </a:r>
              <a:r>
                <a:rPr lang="pt-BR" sz="2400" dirty="0"/>
                <a:t>n;</a:t>
              </a:r>
            </a:p>
            <a:p>
              <a:r>
                <a:rPr lang="pt-BR" sz="2400" dirty="0" smtClean="0"/>
                <a:t>    scanf</a:t>
              </a:r>
              <a:r>
                <a:rPr lang="pt-BR" sz="2400" dirty="0"/>
                <a:t>("%d ", &amp;n); //</a:t>
              </a:r>
              <a:r>
                <a:rPr lang="ko-KR" altLang="en-US" sz="2400" dirty="0"/>
                <a:t>공백 필요</a:t>
              </a:r>
            </a:p>
            <a:p>
              <a:r>
                <a:rPr lang="pt-BR" sz="2400" dirty="0" smtClean="0"/>
                <a:t>    for(int </a:t>
              </a:r>
              <a:r>
                <a:rPr lang="pt-BR" sz="2400" dirty="0"/>
                <a:t>i = 0; i &lt; n; i ++)</a:t>
              </a:r>
            </a:p>
            <a:p>
              <a:r>
                <a:rPr lang="pt-BR" sz="2400" dirty="0" smtClean="0"/>
                <a:t>        scanf</a:t>
              </a:r>
              <a:r>
                <a:rPr lang="pt-BR" sz="2400" dirty="0"/>
                <a:t>("%c", &amp;s[i]);</a:t>
              </a:r>
            </a:p>
            <a:p>
              <a:r>
                <a:rPr lang="pt-BR" sz="2400" dirty="0" smtClean="0"/>
                <a:t>    for(int </a:t>
              </a:r>
              <a:r>
                <a:rPr lang="pt-BR" sz="2400" dirty="0"/>
                <a:t>i = 0; i &lt; n; i ++)</a:t>
              </a:r>
            </a:p>
            <a:p>
              <a:r>
                <a:rPr lang="pt-BR" sz="2400" dirty="0" smtClean="0"/>
                <a:t>        printf</a:t>
              </a:r>
              <a:r>
                <a:rPr lang="pt-BR" sz="2400" dirty="0"/>
                <a:t>("%c", s[i]);</a:t>
              </a:r>
            </a:p>
            <a:p>
              <a:r>
                <a:rPr lang="pt-BR" sz="2400" dirty="0" smtClean="0"/>
                <a:t>    printf</a:t>
              </a:r>
              <a:r>
                <a:rPr lang="pt-BR" sz="2400" dirty="0"/>
                <a:t>("\n</a:t>
              </a:r>
              <a:r>
                <a:rPr lang="pt-BR" sz="2400" dirty="0" smtClean="0"/>
                <a:t>");</a:t>
              </a:r>
            </a:p>
            <a:p>
              <a:r>
                <a:rPr lang="pt-BR" sz="2400" dirty="0"/>
                <a:t>}</a:t>
              </a:r>
              <a:endParaRPr lang="en-US" sz="2400" dirty="0"/>
            </a:p>
          </p:txBody>
        </p:sp>
        <p:sp>
          <p:nvSpPr>
            <p:cNvPr id="20" name="object 28"/>
            <p:cNvSpPr/>
            <p:nvPr/>
          </p:nvSpPr>
          <p:spPr>
            <a:xfrm>
              <a:off x="693606" y="1487260"/>
              <a:ext cx="1916655" cy="430993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231560" y="833953"/>
            <a:ext cx="33810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문자 </a:t>
            </a:r>
            <a:r>
              <a:rPr lang="en-US" altLang="ko-KR" sz="3000" b="1" dirty="0">
                <a:solidFill>
                  <a:schemeClr val="accent2"/>
                </a:solidFill>
              </a:rPr>
              <a:t>n</a:t>
            </a:r>
            <a:r>
              <a:rPr lang="ko-KR" altLang="en-US" sz="3000" b="1">
                <a:solidFill>
                  <a:schemeClr val="accent2"/>
                </a:solidFill>
              </a:rPr>
              <a:t>개 저장하기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04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296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24</a:t>
            </a:fld>
            <a:endParaRPr lang="ko-KR" altLang="en-US"/>
          </a:p>
        </p:txBody>
      </p:sp>
      <p:grpSp>
        <p:nvGrpSpPr>
          <p:cNvPr id="15" name="그룹 14"/>
          <p:cNvGrpSpPr/>
          <p:nvPr/>
        </p:nvGrpSpPr>
        <p:grpSpPr>
          <a:xfrm>
            <a:off x="611560" y="1683304"/>
            <a:ext cx="8008312" cy="2158005"/>
            <a:chOff x="1133655" y="2462248"/>
            <a:chExt cx="4644126" cy="955843"/>
          </a:xfrm>
        </p:grpSpPr>
        <p:sp>
          <p:nvSpPr>
            <p:cNvPr id="23" name="object 6"/>
            <p:cNvSpPr/>
            <p:nvPr/>
          </p:nvSpPr>
          <p:spPr>
            <a:xfrm>
              <a:off x="1133656" y="2669539"/>
              <a:ext cx="587563" cy="748552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72000" rIns="0" bIns="0" rtlCol="0"/>
            <a:lstStyle/>
            <a:p>
              <a:pPr algn="ctr"/>
              <a:r>
                <a:rPr lang="en-US" altLang="ko-KR" sz="2400" dirty="0"/>
                <a:t>02</a:t>
              </a:r>
            </a:p>
            <a:p>
              <a:pPr algn="ctr"/>
              <a:r>
                <a:rPr lang="en-US" altLang="ko-KR" sz="2400" dirty="0" smtClean="0"/>
                <a:t>08~09</a:t>
              </a:r>
            </a:p>
            <a:p>
              <a:pPr algn="ctr"/>
              <a:endParaRPr lang="en-US" altLang="ko-KR" sz="2400" dirty="0"/>
            </a:p>
            <a:p>
              <a:pPr algn="ctr"/>
              <a:r>
                <a:rPr lang="en-US" altLang="ko-KR" sz="2400" dirty="0"/>
                <a:t>11~12</a:t>
              </a:r>
              <a:endParaRPr sz="2400" dirty="0"/>
            </a:p>
          </p:txBody>
        </p:sp>
        <p:sp>
          <p:nvSpPr>
            <p:cNvPr id="24" name="object 9"/>
            <p:cNvSpPr/>
            <p:nvPr/>
          </p:nvSpPr>
          <p:spPr>
            <a:xfrm>
              <a:off x="1753612" y="2669539"/>
              <a:ext cx="4024169" cy="748552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72000" rIns="0" bIns="0" rtlCol="0"/>
            <a:lstStyle/>
            <a:p>
              <a:r>
                <a:rPr lang="en-US" altLang="ko-KR" sz="2400" dirty="0"/>
                <a:t>10001</a:t>
              </a:r>
              <a:r>
                <a:rPr lang="ko-KR" altLang="en-US" sz="2400" dirty="0"/>
                <a:t>개의 공간을 가진 문자</a:t>
              </a:r>
              <a:r>
                <a:rPr lang="en-US" altLang="ko-KR" sz="2400" dirty="0"/>
                <a:t>(char) </a:t>
              </a:r>
              <a:r>
                <a:rPr lang="ko-KR" altLang="en-US" sz="2400" dirty="0"/>
                <a:t>배열 </a:t>
              </a:r>
              <a:r>
                <a:rPr lang="en-US" altLang="ko-KR" sz="2400" dirty="0"/>
                <a:t>s </a:t>
              </a:r>
              <a:r>
                <a:rPr lang="ko-KR" altLang="en-US" sz="2400" dirty="0"/>
                <a:t>선언</a:t>
              </a:r>
            </a:p>
            <a:p>
              <a:r>
                <a:rPr lang="en-US" altLang="ko-KR" sz="2400" dirty="0"/>
                <a:t>n</a:t>
              </a:r>
              <a:r>
                <a:rPr lang="ko-KR" altLang="en-US" sz="2400" dirty="0"/>
                <a:t>개의 문자를 </a:t>
              </a:r>
              <a:r>
                <a:rPr lang="ko-KR" altLang="en-US" sz="2400" dirty="0" err="1"/>
                <a:t>입력받아</a:t>
              </a:r>
              <a:r>
                <a:rPr lang="ko-KR" altLang="en-US" sz="2400" dirty="0"/>
                <a:t> </a:t>
              </a:r>
              <a:r>
                <a:rPr lang="en-US" altLang="ko-KR" sz="2400" dirty="0"/>
                <a:t>s </a:t>
              </a:r>
              <a:r>
                <a:rPr lang="ko-KR" altLang="en-US" sz="2400" dirty="0"/>
                <a:t>배열에 </a:t>
              </a:r>
              <a:r>
                <a:rPr lang="en-US" altLang="ko-KR" sz="2400" dirty="0"/>
                <a:t>s[0]</a:t>
              </a:r>
              <a:r>
                <a:rPr lang="ko-KR" altLang="en-US" sz="2400" dirty="0"/>
                <a:t>부터 순서대로 저장</a:t>
              </a:r>
            </a:p>
            <a:p>
              <a:r>
                <a:rPr lang="en-US" altLang="ko-KR" sz="2400" dirty="0"/>
                <a:t>s </a:t>
              </a:r>
              <a:r>
                <a:rPr lang="ko-KR" altLang="en-US" sz="2400" dirty="0"/>
                <a:t>배열에 저장되어 있는 값을 순서대로 출력</a:t>
              </a:r>
              <a:endParaRPr sz="2400" dirty="0"/>
            </a:p>
          </p:txBody>
        </p:sp>
        <p:sp>
          <p:nvSpPr>
            <p:cNvPr id="26" name="object 13"/>
            <p:cNvSpPr/>
            <p:nvPr/>
          </p:nvSpPr>
          <p:spPr>
            <a:xfrm>
              <a:off x="1133655" y="2462248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611560" y="4149080"/>
            <a:ext cx="8008311" cy="2115333"/>
            <a:chOff x="1099597" y="3853322"/>
            <a:chExt cx="4678450" cy="847849"/>
          </a:xfrm>
        </p:grpSpPr>
        <p:sp>
          <p:nvSpPr>
            <p:cNvPr id="28" name="object 15"/>
            <p:cNvSpPr/>
            <p:nvPr/>
          </p:nvSpPr>
          <p:spPr>
            <a:xfrm>
              <a:off x="1099597" y="4040902"/>
              <a:ext cx="4678450" cy="660269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30" name="object 18"/>
            <p:cNvSpPr/>
            <p:nvPr/>
          </p:nvSpPr>
          <p:spPr>
            <a:xfrm>
              <a:off x="1099597" y="3853322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231560" y="833953"/>
            <a:ext cx="33810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문자 </a:t>
            </a:r>
            <a:r>
              <a:rPr lang="en-US" altLang="ko-KR" sz="3000" b="1" dirty="0">
                <a:solidFill>
                  <a:schemeClr val="accent2"/>
                </a:solidFill>
              </a:rPr>
              <a:t>n</a:t>
            </a:r>
            <a:r>
              <a:rPr lang="ko-KR" altLang="en-US" sz="3000" b="1">
                <a:solidFill>
                  <a:schemeClr val="accent2"/>
                </a:solidFill>
              </a:rPr>
              <a:t>개 저장하기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1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04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954" y="4756915"/>
            <a:ext cx="3112133" cy="1367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35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en-US" altLang="ko-KR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1</a:t>
            </a:r>
            <a:r>
              <a:rPr lang="ko-KR" altLang="en-US" sz="3400" b="1">
                <a:solidFill>
                  <a:schemeClr val="accent4">
                    <a:lumMod val="75000"/>
                  </a:schemeClr>
                </a:solidFill>
                <a:latin typeface="+mn-ea"/>
              </a:rPr>
              <a:t>차원 배열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25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683568" y="1412776"/>
            <a:ext cx="813690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en-US" altLang="ko-KR" sz="3000" dirty="0">
                <a:latin typeface="+mn-ea"/>
              </a:rPr>
              <a:t>C </a:t>
            </a:r>
            <a:r>
              <a:rPr lang="ko-KR" altLang="en-US" sz="3000" dirty="0">
                <a:latin typeface="+mn-ea"/>
              </a:rPr>
              <a:t>언어에서는 문자열</a:t>
            </a:r>
            <a:r>
              <a:rPr lang="en-US" altLang="ko-KR" sz="3000" dirty="0">
                <a:latin typeface="+mn-ea"/>
              </a:rPr>
              <a:t>(character string)</a:t>
            </a:r>
            <a:r>
              <a:rPr lang="ko-KR" altLang="en-US" sz="3000" dirty="0">
                <a:latin typeface="+mn-ea"/>
              </a:rPr>
              <a:t>을 저장하기 위한 특별한 </a:t>
            </a:r>
            <a:r>
              <a:rPr lang="ko-KR" altLang="en-US" sz="3000" dirty="0" err="1">
                <a:latin typeface="+mn-ea"/>
              </a:rPr>
              <a:t>자료형이</a:t>
            </a:r>
            <a:r>
              <a:rPr lang="ko-KR" altLang="en-US" sz="3000" dirty="0">
                <a:latin typeface="+mn-ea"/>
              </a:rPr>
              <a:t> 없고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 smtClean="0">
                <a:latin typeface="+mn-ea"/>
              </a:rPr>
              <a:t>문자 </a:t>
            </a:r>
            <a:r>
              <a:rPr lang="ko-KR" altLang="en-US" sz="3000" dirty="0">
                <a:latin typeface="+mn-ea"/>
              </a:rPr>
              <a:t>배열에 문자들을 저장해 처리하는 방법을 사용한다</a:t>
            </a:r>
            <a:r>
              <a:rPr lang="en-US" altLang="ko-KR" sz="3000" dirty="0">
                <a:latin typeface="+mn-ea"/>
              </a:rPr>
              <a:t>. </a:t>
            </a:r>
            <a:endParaRPr lang="en-US" altLang="ko-KR" sz="3000" dirty="0" smtClean="0">
              <a:latin typeface="+mn-ea"/>
            </a:endParaRP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endParaRPr lang="en-US" altLang="ko-KR" sz="3000" dirty="0" smtClean="0">
              <a:latin typeface="+mn-ea"/>
            </a:endParaRP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>
                <a:latin typeface="+mn-ea"/>
              </a:rPr>
              <a:t>문자열을 </a:t>
            </a:r>
            <a:r>
              <a:rPr lang="ko-KR" altLang="en-US" sz="3000" dirty="0">
                <a:latin typeface="+mn-ea"/>
              </a:rPr>
              <a:t>의미하는 형식 </a:t>
            </a:r>
            <a:r>
              <a:rPr lang="ko-KR" altLang="en-US" sz="3000" dirty="0" smtClean="0">
                <a:latin typeface="+mn-ea"/>
              </a:rPr>
              <a:t>지정자인 </a:t>
            </a:r>
            <a:r>
              <a:rPr lang="en-US" altLang="ko-KR" sz="3000" dirty="0" smtClean="0">
                <a:latin typeface="+mn-ea"/>
              </a:rPr>
              <a:t>%</a:t>
            </a:r>
            <a:r>
              <a:rPr lang="en-US" altLang="ko-KR" sz="3000" dirty="0">
                <a:latin typeface="+mn-ea"/>
              </a:rPr>
              <a:t>s(string)</a:t>
            </a:r>
            <a:r>
              <a:rPr lang="ko-KR" altLang="en-US" sz="3000" dirty="0">
                <a:latin typeface="+mn-ea"/>
              </a:rPr>
              <a:t>를 사용하면 한 단어를 한 번에 </a:t>
            </a:r>
            <a:r>
              <a:rPr lang="ko-KR" altLang="en-US" sz="3000" dirty="0" err="1">
                <a:latin typeface="+mn-ea"/>
              </a:rPr>
              <a:t>입력받을</a:t>
            </a:r>
            <a:r>
              <a:rPr lang="ko-KR" altLang="en-US" sz="3000" dirty="0">
                <a:latin typeface="+mn-ea"/>
              </a:rPr>
              <a:t> 수 있다</a:t>
            </a:r>
            <a:r>
              <a:rPr lang="en-US" altLang="ko-KR" sz="3000" dirty="0">
                <a:latin typeface="+mn-ea"/>
              </a:rPr>
              <a:t>. </a:t>
            </a:r>
            <a:endParaRPr lang="en-US" altLang="ko-KR" sz="3000" dirty="0" smtClean="0">
              <a:latin typeface="+mn-ea"/>
            </a:endParaRP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endParaRPr lang="en-US" altLang="ko-KR" sz="3000" dirty="0" smtClean="0">
              <a:latin typeface="+mn-ea"/>
            </a:endParaRP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>
                <a:latin typeface="+mn-ea"/>
              </a:rPr>
              <a:t>단어의 </a:t>
            </a:r>
            <a:r>
              <a:rPr lang="ko-KR" altLang="en-US" sz="3000" dirty="0">
                <a:latin typeface="+mn-ea"/>
              </a:rPr>
              <a:t>끝에는 문자열의 </a:t>
            </a:r>
            <a:r>
              <a:rPr lang="ko-KR" altLang="en-US" sz="3000" dirty="0" smtClean="0">
                <a:latin typeface="+mn-ea"/>
              </a:rPr>
              <a:t>마지막을 </a:t>
            </a:r>
            <a:r>
              <a:rPr lang="ko-KR" altLang="en-US" sz="3000" dirty="0">
                <a:latin typeface="+mn-ea"/>
              </a:rPr>
              <a:t>의미하는 널</a:t>
            </a:r>
            <a:r>
              <a:rPr lang="en-US" altLang="ko-KR" sz="3000" dirty="0">
                <a:latin typeface="+mn-ea"/>
              </a:rPr>
              <a:t>(NULL) </a:t>
            </a:r>
            <a:r>
              <a:rPr lang="ko-KR" altLang="en-US" sz="3000" dirty="0">
                <a:latin typeface="+mn-ea"/>
              </a:rPr>
              <a:t>문자인 ‘ </a:t>
            </a:r>
            <a:r>
              <a:rPr lang="en-US" altLang="ko-KR" sz="3000" dirty="0">
                <a:latin typeface="+mn-ea"/>
              </a:rPr>
              <a:t>/0’</a:t>
            </a:r>
            <a:r>
              <a:rPr lang="ko-KR" altLang="en-US" sz="3000" dirty="0">
                <a:latin typeface="+mn-ea"/>
              </a:rPr>
              <a:t>가 자동으로 추가된다</a:t>
            </a:r>
            <a:r>
              <a:rPr lang="en-US" altLang="ko-KR" sz="3000" dirty="0"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6565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84784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chemeClr val="tx1"/>
                </a:solidFill>
              </a:rPr>
              <a:t>문자가 최대 </a:t>
            </a:r>
            <a:r>
              <a:rPr lang="en-US" altLang="ko-KR" sz="3000" b="1" dirty="0">
                <a:solidFill>
                  <a:schemeClr val="tx1"/>
                </a:solidFill>
              </a:rPr>
              <a:t>10000</a:t>
            </a:r>
            <a:r>
              <a:rPr lang="ko-KR" altLang="en-US" sz="3000" b="1" dirty="0">
                <a:solidFill>
                  <a:schemeClr val="tx1"/>
                </a:solidFill>
              </a:rPr>
              <a:t>개인 </a:t>
            </a:r>
            <a:r>
              <a:rPr lang="en-US" altLang="ko-KR" sz="3000" b="1" dirty="0">
                <a:solidFill>
                  <a:schemeClr val="tx1"/>
                </a:solidFill>
              </a:rPr>
              <a:t>1</a:t>
            </a:r>
            <a:r>
              <a:rPr lang="ko-KR" altLang="en-US" sz="3000" b="1" dirty="0">
                <a:solidFill>
                  <a:schemeClr val="tx1"/>
                </a:solidFill>
              </a:rPr>
              <a:t>개의 단어가 입력되었을 때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입력된 단어를 출력하는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프로그램을 작성해 </a:t>
            </a:r>
            <a:r>
              <a:rPr lang="ko-KR" altLang="en-US" sz="3000" b="1" dirty="0">
                <a:solidFill>
                  <a:schemeClr val="tx1"/>
                </a:solidFill>
              </a:rPr>
              <a:t>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endParaRPr lang="en-US" altLang="ko-KR" sz="2400" b="1" dirty="0" smtClean="0">
              <a:solidFill>
                <a:schemeClr val="accent5"/>
              </a:solidFill>
            </a:endParaRPr>
          </a:p>
          <a:p>
            <a:pPr algn="just">
              <a:buSzPct val="70000"/>
            </a:pP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첫 줄에 한 단어가 입력된다</a:t>
            </a:r>
            <a:r>
              <a:rPr lang="en-US" altLang="ko-KR" sz="2400" dirty="0">
                <a:solidFill>
                  <a:schemeClr val="tx1"/>
                </a:solidFill>
              </a:rPr>
              <a:t>.(</a:t>
            </a:r>
            <a:r>
              <a:rPr lang="ko-KR" altLang="en-US" sz="2400" dirty="0">
                <a:solidFill>
                  <a:schemeClr val="tx1"/>
                </a:solidFill>
              </a:rPr>
              <a:t>공백이 없는 한 단어로 입력된다</a:t>
            </a:r>
            <a:r>
              <a:rPr lang="en-US" altLang="ko-KR" sz="2400" dirty="0">
                <a:solidFill>
                  <a:schemeClr val="tx1"/>
                </a:solidFill>
              </a:rPr>
              <a:t>.)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입력된 단어를 그대로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string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string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26</a:t>
            </a:fld>
            <a:endParaRPr lang="ko-KR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단어 저장하기</a:t>
            </a:r>
          </a:p>
        </p:txBody>
      </p:sp>
      <p:grpSp>
        <p:nvGrpSpPr>
          <p:cNvPr id="8" name="그룹 7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05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066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27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1560" y="1628800"/>
            <a:ext cx="8013965" cy="4614698"/>
            <a:chOff x="698512" y="1490695"/>
            <a:chExt cx="8013965" cy="4614698"/>
          </a:xfrm>
        </p:grpSpPr>
        <p:sp>
          <p:nvSpPr>
            <p:cNvPr id="16" name="object 23"/>
            <p:cNvSpPr/>
            <p:nvPr/>
          </p:nvSpPr>
          <p:spPr>
            <a:xfrm>
              <a:off x="698512" y="1921688"/>
              <a:ext cx="535443" cy="4183705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/>
                <a:t>01</a:t>
              </a:r>
            </a:p>
            <a:p>
              <a:pPr algn="ctr"/>
              <a:r>
                <a:rPr lang="en-US" sz="2400" dirty="0"/>
                <a:t>02</a:t>
              </a:r>
            </a:p>
            <a:p>
              <a:pPr algn="ctr"/>
              <a:r>
                <a:rPr lang="en-US" sz="2400" dirty="0"/>
                <a:t>03</a:t>
              </a:r>
            </a:p>
            <a:p>
              <a:pPr algn="ctr"/>
              <a:r>
                <a:rPr lang="en-US" sz="2400" dirty="0"/>
                <a:t>04</a:t>
              </a:r>
            </a:p>
            <a:p>
              <a:pPr algn="ctr"/>
              <a:r>
                <a:rPr lang="en-US" sz="2400" dirty="0"/>
                <a:t>05</a:t>
              </a:r>
            </a:p>
            <a:p>
              <a:pPr algn="ctr"/>
              <a:r>
                <a:rPr lang="en-US" sz="2400" dirty="0"/>
                <a:t>06</a:t>
              </a:r>
            </a:p>
            <a:p>
              <a:pPr algn="ctr"/>
              <a:r>
                <a:rPr lang="en-US" sz="2400" dirty="0"/>
                <a:t>07</a:t>
              </a:r>
            </a:p>
            <a:p>
              <a:pPr algn="ctr"/>
              <a:r>
                <a:rPr lang="en-US" sz="2400" dirty="0"/>
                <a:t>08</a:t>
              </a:r>
            </a:p>
            <a:p>
              <a:pPr algn="ctr"/>
              <a:r>
                <a:rPr lang="en-US" sz="2400" dirty="0"/>
                <a:t>09</a:t>
              </a:r>
            </a:p>
            <a:p>
              <a:pPr algn="ctr"/>
              <a:r>
                <a:rPr lang="en-US" sz="2400" dirty="0"/>
                <a:t>10</a:t>
              </a:r>
            </a:p>
            <a:p>
              <a:pPr algn="ctr"/>
              <a:r>
                <a:rPr lang="en-US" sz="2400" dirty="0"/>
                <a:t>11</a:t>
              </a:r>
              <a:endParaRPr lang="en-US" sz="2400" dirty="0" smtClean="0"/>
            </a:p>
          </p:txBody>
        </p:sp>
        <p:sp>
          <p:nvSpPr>
            <p:cNvPr id="17" name="object 24"/>
            <p:cNvSpPr/>
            <p:nvPr/>
          </p:nvSpPr>
          <p:spPr>
            <a:xfrm>
              <a:off x="1259632" y="1921688"/>
              <a:ext cx="7452845" cy="4183705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pt-BR" sz="2400" dirty="0"/>
                <a:t>#include &lt;stdio.h&gt;</a:t>
              </a:r>
            </a:p>
            <a:p>
              <a:r>
                <a:rPr lang="pt-BR" sz="2400" dirty="0"/>
                <a:t>char s[10001];</a:t>
              </a:r>
            </a:p>
            <a:p>
              <a:r>
                <a:rPr lang="pt-BR" sz="2400" dirty="0"/>
                <a:t>int main( )</a:t>
              </a:r>
            </a:p>
            <a:p>
              <a:r>
                <a:rPr lang="pt-BR" sz="2400" dirty="0"/>
                <a:t>{</a:t>
              </a:r>
            </a:p>
            <a:p>
              <a:r>
                <a:rPr lang="pt-BR" sz="2400" dirty="0" smtClean="0"/>
                <a:t>    scanf</a:t>
              </a:r>
              <a:r>
                <a:rPr lang="pt-BR" sz="2400" dirty="0"/>
                <a:t>("%s", s); //</a:t>
              </a:r>
              <a:r>
                <a:rPr lang="ko-KR" altLang="en-US" sz="2400" dirty="0"/>
                <a:t>문자 배열의 이름만 사용</a:t>
              </a:r>
            </a:p>
            <a:p>
              <a:endParaRPr lang="pt-BR" sz="2400" dirty="0" smtClean="0"/>
            </a:p>
            <a:p>
              <a:r>
                <a:rPr lang="pt-BR" sz="2400" dirty="0"/>
                <a:t> </a:t>
              </a:r>
              <a:r>
                <a:rPr lang="pt-BR" sz="2400" dirty="0" smtClean="0"/>
                <a:t>   for(int </a:t>
              </a:r>
              <a:r>
                <a:rPr lang="pt-BR" sz="2400" dirty="0"/>
                <a:t>i = 0; s[i]! = '\0'; i ++)</a:t>
              </a:r>
            </a:p>
            <a:p>
              <a:r>
                <a:rPr lang="pt-BR" sz="2400" dirty="0" smtClean="0"/>
                <a:t>        printf</a:t>
              </a:r>
              <a:r>
                <a:rPr lang="pt-BR" sz="2400" dirty="0"/>
                <a:t>("%c", s[i]);</a:t>
              </a:r>
            </a:p>
            <a:p>
              <a:endParaRPr lang="pt-BR" sz="2400" dirty="0" smtClean="0"/>
            </a:p>
            <a:p>
              <a:r>
                <a:rPr lang="pt-BR" sz="2400" dirty="0"/>
                <a:t> </a:t>
              </a:r>
              <a:r>
                <a:rPr lang="pt-BR" sz="2400" dirty="0" smtClean="0"/>
                <a:t>   printf</a:t>
              </a:r>
              <a:r>
                <a:rPr lang="pt-BR" sz="2400" dirty="0"/>
                <a:t>("\n");</a:t>
              </a:r>
            </a:p>
            <a:p>
              <a:r>
                <a:rPr lang="pt-BR" sz="2400" dirty="0"/>
                <a:t>}</a:t>
              </a:r>
              <a:endParaRPr lang="en-US" sz="2400" dirty="0"/>
            </a:p>
          </p:txBody>
        </p:sp>
        <p:sp>
          <p:nvSpPr>
            <p:cNvPr id="20" name="object 28"/>
            <p:cNvSpPr/>
            <p:nvPr/>
          </p:nvSpPr>
          <p:spPr>
            <a:xfrm>
              <a:off x="698512" y="1490695"/>
              <a:ext cx="1916655" cy="430993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단어 저장하기</a:t>
            </a:r>
          </a:p>
        </p:txBody>
      </p:sp>
      <p:grpSp>
        <p:nvGrpSpPr>
          <p:cNvPr id="25" name="그룹 24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6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7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05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346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28</a:t>
            </a:fld>
            <a:endParaRPr lang="ko-KR" altLang="en-US"/>
          </a:p>
        </p:txBody>
      </p:sp>
      <p:grpSp>
        <p:nvGrpSpPr>
          <p:cNvPr id="15" name="그룹 14"/>
          <p:cNvGrpSpPr/>
          <p:nvPr/>
        </p:nvGrpSpPr>
        <p:grpSpPr>
          <a:xfrm>
            <a:off x="611560" y="1546951"/>
            <a:ext cx="8008312" cy="2158005"/>
            <a:chOff x="1133655" y="2462248"/>
            <a:chExt cx="4644126" cy="955843"/>
          </a:xfrm>
        </p:grpSpPr>
        <p:sp>
          <p:nvSpPr>
            <p:cNvPr id="23" name="object 6"/>
            <p:cNvSpPr/>
            <p:nvPr/>
          </p:nvSpPr>
          <p:spPr>
            <a:xfrm>
              <a:off x="1133656" y="2669539"/>
              <a:ext cx="587563" cy="748552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72000" rIns="0" bIns="0" rtlCol="0"/>
            <a:lstStyle/>
            <a:p>
              <a:pPr algn="ctr"/>
              <a:r>
                <a:rPr lang="en-US" altLang="ko-KR" sz="2400" dirty="0"/>
                <a:t>02</a:t>
              </a:r>
            </a:p>
            <a:p>
              <a:pPr algn="ctr"/>
              <a:r>
                <a:rPr lang="en-US" altLang="ko-KR" sz="2400" dirty="0" smtClean="0"/>
                <a:t>05</a:t>
              </a:r>
            </a:p>
            <a:p>
              <a:pPr algn="ctr"/>
              <a:endParaRPr lang="en-US" altLang="ko-KR" sz="2400" dirty="0"/>
            </a:p>
            <a:p>
              <a:pPr algn="ctr"/>
              <a:r>
                <a:rPr lang="en-US" altLang="ko-KR" sz="2400" dirty="0"/>
                <a:t>07~08</a:t>
              </a:r>
              <a:endParaRPr sz="2400" dirty="0"/>
            </a:p>
          </p:txBody>
        </p:sp>
        <p:sp>
          <p:nvSpPr>
            <p:cNvPr id="24" name="object 9"/>
            <p:cNvSpPr/>
            <p:nvPr/>
          </p:nvSpPr>
          <p:spPr>
            <a:xfrm>
              <a:off x="1753612" y="2669539"/>
              <a:ext cx="4024169" cy="748552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72000" rIns="0" bIns="0" rtlCol="0"/>
            <a:lstStyle/>
            <a:p>
              <a:r>
                <a:rPr lang="en-US" altLang="ko-KR" sz="2400" dirty="0"/>
                <a:t>10001</a:t>
              </a:r>
              <a:r>
                <a:rPr lang="ko-KR" altLang="en-US" sz="2400" dirty="0"/>
                <a:t>개의 공간을 가진 문자</a:t>
              </a:r>
              <a:r>
                <a:rPr lang="en-US" altLang="ko-KR" sz="2400" dirty="0"/>
                <a:t>(char) </a:t>
              </a:r>
              <a:r>
                <a:rPr lang="ko-KR" altLang="en-US" sz="2400" dirty="0"/>
                <a:t>배열 </a:t>
              </a:r>
              <a:r>
                <a:rPr lang="en-US" altLang="ko-KR" sz="2400" dirty="0"/>
                <a:t>s </a:t>
              </a:r>
              <a:r>
                <a:rPr lang="ko-KR" altLang="en-US" sz="2400" dirty="0"/>
                <a:t>선언</a:t>
              </a:r>
            </a:p>
            <a:p>
              <a:r>
                <a:rPr lang="en-US" altLang="ko-KR" sz="2400" dirty="0"/>
                <a:t>%s</a:t>
              </a:r>
              <a:r>
                <a:rPr lang="ko-KR" altLang="en-US" sz="2400" dirty="0"/>
                <a:t>를 사용해 문자 배열에 한 단어 입력</a:t>
              </a:r>
              <a:r>
                <a:rPr lang="en-US" altLang="ko-KR" sz="2400" dirty="0"/>
                <a:t>. </a:t>
              </a:r>
              <a:r>
                <a:rPr lang="ko-KR" altLang="en-US" sz="2400" dirty="0"/>
                <a:t>마지막에 널 문자 자동 입력</a:t>
              </a:r>
            </a:p>
            <a:p>
              <a:r>
                <a:rPr lang="en-US" altLang="ko-KR" sz="2400" dirty="0"/>
                <a:t>s </a:t>
              </a:r>
              <a:r>
                <a:rPr lang="ko-KR" altLang="en-US" sz="2400" dirty="0"/>
                <a:t>배열에 저장되어 있는 문자들을 한 문자씩 출력</a:t>
              </a:r>
              <a:endParaRPr sz="2400" dirty="0"/>
            </a:p>
          </p:txBody>
        </p:sp>
        <p:sp>
          <p:nvSpPr>
            <p:cNvPr id="26" name="object 13"/>
            <p:cNvSpPr/>
            <p:nvPr/>
          </p:nvSpPr>
          <p:spPr>
            <a:xfrm>
              <a:off x="1133655" y="2462248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611560" y="3933056"/>
            <a:ext cx="8008312" cy="1974124"/>
            <a:chOff x="1099596" y="3852197"/>
            <a:chExt cx="4678451" cy="791251"/>
          </a:xfrm>
        </p:grpSpPr>
        <p:sp>
          <p:nvSpPr>
            <p:cNvPr id="28" name="object 15"/>
            <p:cNvSpPr/>
            <p:nvPr/>
          </p:nvSpPr>
          <p:spPr>
            <a:xfrm>
              <a:off x="1099597" y="4040902"/>
              <a:ext cx="4678450" cy="602546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30" name="object 18"/>
            <p:cNvSpPr/>
            <p:nvPr/>
          </p:nvSpPr>
          <p:spPr>
            <a:xfrm>
              <a:off x="1099596" y="3852197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단어 저장하기</a:t>
            </a:r>
          </a:p>
        </p:txBody>
      </p:sp>
      <p:grpSp>
        <p:nvGrpSpPr>
          <p:cNvPr id="31" name="그룹 30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3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3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05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136" y="4660153"/>
            <a:ext cx="1504950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6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84784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ko-KR" altLang="en-US" sz="3000" b="1" spc="-100" dirty="0">
                <a:solidFill>
                  <a:schemeClr val="tx1"/>
                </a:solidFill>
              </a:rPr>
              <a:t>문자가 최대 </a:t>
            </a:r>
            <a:r>
              <a:rPr lang="en-US" altLang="ko-KR" sz="3000" b="1" spc="-100" dirty="0">
                <a:solidFill>
                  <a:schemeClr val="tx1"/>
                </a:solidFill>
              </a:rPr>
              <a:t>10000</a:t>
            </a:r>
            <a:r>
              <a:rPr lang="ko-KR" altLang="en-US" sz="3000" b="1" spc="-100" dirty="0">
                <a:solidFill>
                  <a:schemeClr val="tx1"/>
                </a:solidFill>
              </a:rPr>
              <a:t>개인 </a:t>
            </a:r>
            <a:r>
              <a:rPr lang="en-US" altLang="ko-KR" sz="3000" b="1" spc="-100" dirty="0">
                <a:solidFill>
                  <a:schemeClr val="tx1"/>
                </a:solidFill>
              </a:rPr>
              <a:t>1</a:t>
            </a:r>
            <a:r>
              <a:rPr lang="ko-KR" altLang="en-US" sz="3000" b="1" spc="-100" dirty="0">
                <a:solidFill>
                  <a:schemeClr val="tx1"/>
                </a:solidFill>
              </a:rPr>
              <a:t>개의 단어가 입력되었을 때</a:t>
            </a:r>
            <a:r>
              <a:rPr lang="en-US" altLang="ko-KR" sz="3000" b="1" spc="-100" dirty="0">
                <a:solidFill>
                  <a:schemeClr val="tx1"/>
                </a:solidFill>
              </a:rPr>
              <a:t>, </a:t>
            </a:r>
            <a:r>
              <a:rPr lang="ko-KR" altLang="en-US" sz="3000" b="1" spc="-100" dirty="0">
                <a:solidFill>
                  <a:schemeClr val="tx1"/>
                </a:solidFill>
              </a:rPr>
              <a:t>입력된 단어의 문자 개수를 </a:t>
            </a:r>
            <a:r>
              <a:rPr lang="ko-KR" altLang="en-US" sz="3000" b="1" spc="-100" dirty="0" smtClean="0">
                <a:solidFill>
                  <a:schemeClr val="tx1"/>
                </a:solidFill>
              </a:rPr>
              <a:t>출력하는 </a:t>
            </a:r>
            <a:r>
              <a:rPr lang="ko-KR" altLang="en-US" sz="3000" b="1" spc="-100" dirty="0">
                <a:solidFill>
                  <a:schemeClr val="tx1"/>
                </a:solidFill>
              </a:rPr>
              <a:t>프로그램을 작성해 보자</a:t>
            </a:r>
            <a:r>
              <a:rPr lang="en-US" altLang="ko-KR" sz="3000" b="1" spc="-10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첫 줄에 한 단어가 입력된다</a:t>
            </a:r>
            <a:r>
              <a:rPr lang="en-US" altLang="ko-KR" sz="2400" dirty="0">
                <a:solidFill>
                  <a:schemeClr val="tx1"/>
                </a:solidFill>
              </a:rPr>
              <a:t>.(</a:t>
            </a:r>
            <a:r>
              <a:rPr lang="ko-KR" altLang="en-US" sz="2400" dirty="0">
                <a:solidFill>
                  <a:schemeClr val="tx1"/>
                </a:solidFill>
              </a:rPr>
              <a:t>공백이 없는 한 단어로 입력된다</a:t>
            </a:r>
            <a:r>
              <a:rPr lang="en-US" altLang="ko-KR" sz="2400" dirty="0">
                <a:solidFill>
                  <a:schemeClr val="tx1"/>
                </a:solidFill>
              </a:rPr>
              <a:t>.)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입력된 단어와 그 단어의 문자 개수를 공백을 두고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word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word 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29</a:t>
            </a:fld>
            <a:endParaRPr lang="ko-KR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231560" y="833953"/>
            <a:ext cx="276229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문자 개수 세기</a:t>
            </a:r>
          </a:p>
        </p:txBody>
      </p:sp>
      <p:grpSp>
        <p:nvGrpSpPr>
          <p:cNvPr id="8" name="그룹 7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06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342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4"/>
          <p:cNvSpPr>
            <a:spLocks noGrp="1"/>
          </p:cNvSpPr>
          <p:nvPr>
            <p:ph type="body" sz="quarter" idx="4294967295"/>
          </p:nvPr>
        </p:nvSpPr>
        <p:spPr>
          <a:xfrm>
            <a:off x="539552" y="908720"/>
            <a:ext cx="8064896" cy="535531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5720" rIns="9000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indent="0" algn="just">
              <a:buNone/>
            </a:pPr>
            <a:r>
              <a:rPr lang="ko-KR" altLang="en-US" sz="3000" dirty="0" smtClean="0">
                <a:latin typeface="+mn-ea"/>
              </a:rPr>
              <a:t>  프로그램 </a:t>
            </a:r>
            <a:r>
              <a:rPr lang="ko-KR" altLang="en-US" sz="3000" dirty="0">
                <a:latin typeface="+mn-ea"/>
              </a:rPr>
              <a:t>작성 과정에서는 문제 상황의 해결에 필요한 데이터</a:t>
            </a:r>
            <a:r>
              <a:rPr lang="en-US" altLang="ko-KR" sz="3000" dirty="0">
                <a:latin typeface="+mn-ea"/>
              </a:rPr>
              <a:t>(data, </a:t>
            </a:r>
            <a:r>
              <a:rPr lang="ko-KR" altLang="en-US" sz="3000" dirty="0">
                <a:latin typeface="+mn-ea"/>
              </a:rPr>
              <a:t>자료</a:t>
            </a:r>
            <a:r>
              <a:rPr lang="en-US" altLang="ko-KR" sz="3000" dirty="0">
                <a:latin typeface="+mn-ea"/>
              </a:rPr>
              <a:t>)</a:t>
            </a:r>
            <a:r>
              <a:rPr lang="ko-KR" altLang="en-US" sz="3000" dirty="0">
                <a:latin typeface="+mn-ea"/>
              </a:rPr>
              <a:t>와 작업을 추상적인 단위로 </a:t>
            </a:r>
            <a:r>
              <a:rPr lang="ko-KR" altLang="en-US" sz="3000" dirty="0" smtClean="0">
                <a:latin typeface="+mn-ea"/>
              </a:rPr>
              <a:t>모듈화하여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데이터들을 구조화하고 추상적인 단위로 작업을 처리하는 것이 매우 편리하다</a:t>
            </a:r>
            <a:r>
              <a:rPr lang="en-US" altLang="ko-KR" sz="3000" dirty="0">
                <a:latin typeface="+mn-ea"/>
              </a:rPr>
              <a:t>.</a:t>
            </a:r>
          </a:p>
          <a:p>
            <a:pPr marL="0" indent="0" algn="just">
              <a:buNone/>
            </a:pPr>
            <a:r>
              <a:rPr lang="ko-KR" altLang="en-US" sz="3000" dirty="0" smtClean="0">
                <a:latin typeface="+mn-ea"/>
              </a:rPr>
              <a:t>  가장 </a:t>
            </a:r>
            <a:r>
              <a:rPr lang="ko-KR" altLang="en-US" sz="3000" dirty="0">
                <a:latin typeface="+mn-ea"/>
              </a:rPr>
              <a:t>간단한 형태의 데이터 모듈화는 배열이나 구조체와 같은 구조들을 사용하는 것으로서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프로그래밍 언어를 </a:t>
            </a:r>
            <a:r>
              <a:rPr lang="ko-KR" altLang="en-US" sz="3000" dirty="0" smtClean="0">
                <a:latin typeface="+mn-ea"/>
              </a:rPr>
              <a:t>통해서 </a:t>
            </a:r>
            <a:r>
              <a:rPr lang="ko-KR" altLang="en-US" sz="3000" dirty="0">
                <a:latin typeface="+mn-ea"/>
              </a:rPr>
              <a:t>입력되고 저장되는 데이터들을 보다 편리하게 구조화하여 이용할 수 있도록 해 준다</a:t>
            </a:r>
            <a:r>
              <a:rPr lang="en-US" altLang="ko-KR" sz="3000" dirty="0">
                <a:latin typeface="+mn-ea"/>
              </a:rPr>
              <a:t>.</a:t>
            </a:r>
          </a:p>
          <a:p>
            <a:pPr marL="0" indent="0">
              <a:buNone/>
            </a:pPr>
            <a:r>
              <a:rPr lang="ko-KR" altLang="en-US" sz="3000" dirty="0" smtClean="0">
                <a:latin typeface="+mn-ea"/>
              </a:rPr>
              <a:t>  </a:t>
            </a:r>
            <a:endParaRPr lang="en-US" altLang="ko-KR" sz="3000" dirty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28" y="-2669"/>
            <a:ext cx="9138072" cy="5513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000" b="1" kern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cs typeface="+mj-cs"/>
              </a:rPr>
              <a:t>4. </a:t>
            </a:r>
            <a:r>
              <a:rPr lang="ko-KR" altLang="en-US" sz="3000" b="1" kern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cs typeface="+mj-cs"/>
              </a:rPr>
              <a:t>데이터와 작업의 모듈화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52159" y="-2670"/>
            <a:ext cx="2691841" cy="646331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도입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30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1560" y="1557822"/>
            <a:ext cx="7993194" cy="4825623"/>
            <a:chOff x="693606" y="1495794"/>
            <a:chExt cx="7993194" cy="4825623"/>
          </a:xfrm>
        </p:grpSpPr>
        <p:sp>
          <p:nvSpPr>
            <p:cNvPr id="16" name="object 23"/>
            <p:cNvSpPr/>
            <p:nvPr/>
          </p:nvSpPr>
          <p:spPr>
            <a:xfrm>
              <a:off x="698512" y="1921688"/>
              <a:ext cx="535443" cy="4399729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/>
                <a:t>01</a:t>
              </a:r>
            </a:p>
            <a:p>
              <a:pPr algn="ctr"/>
              <a:r>
                <a:rPr lang="en-US" sz="2400" dirty="0"/>
                <a:t>02</a:t>
              </a:r>
            </a:p>
            <a:p>
              <a:pPr algn="ctr"/>
              <a:r>
                <a:rPr lang="en-US" sz="2400" dirty="0"/>
                <a:t>03</a:t>
              </a:r>
            </a:p>
            <a:p>
              <a:pPr algn="ctr"/>
              <a:r>
                <a:rPr lang="en-US" sz="2400" dirty="0"/>
                <a:t>04</a:t>
              </a:r>
            </a:p>
            <a:p>
              <a:pPr algn="ctr"/>
              <a:r>
                <a:rPr lang="en-US" sz="2400" dirty="0"/>
                <a:t>05</a:t>
              </a:r>
            </a:p>
            <a:p>
              <a:pPr algn="ctr"/>
              <a:r>
                <a:rPr lang="en-US" sz="2400" dirty="0"/>
                <a:t>06</a:t>
              </a:r>
            </a:p>
            <a:p>
              <a:pPr algn="ctr"/>
              <a:r>
                <a:rPr lang="en-US" sz="2400" dirty="0"/>
                <a:t>07</a:t>
              </a:r>
            </a:p>
            <a:p>
              <a:pPr algn="ctr"/>
              <a:r>
                <a:rPr lang="en-US" sz="2400" dirty="0"/>
                <a:t>08</a:t>
              </a:r>
            </a:p>
            <a:p>
              <a:pPr algn="ctr"/>
              <a:r>
                <a:rPr lang="en-US" sz="2400" dirty="0"/>
                <a:t>09</a:t>
              </a:r>
            </a:p>
            <a:p>
              <a:pPr algn="ctr"/>
              <a:r>
                <a:rPr lang="en-US" sz="2400" dirty="0"/>
                <a:t>10</a:t>
              </a:r>
            </a:p>
            <a:p>
              <a:pPr algn="ctr"/>
              <a:r>
                <a:rPr lang="en-US" sz="2400" dirty="0"/>
                <a:t>11</a:t>
              </a:r>
            </a:p>
            <a:p>
              <a:pPr algn="ctr"/>
              <a:r>
                <a:rPr lang="en-US" sz="2400" dirty="0"/>
                <a:t>12</a:t>
              </a:r>
              <a:endParaRPr lang="en-US" sz="2400" dirty="0" smtClean="0"/>
            </a:p>
          </p:txBody>
        </p:sp>
        <p:sp>
          <p:nvSpPr>
            <p:cNvPr id="17" name="object 24"/>
            <p:cNvSpPr/>
            <p:nvPr/>
          </p:nvSpPr>
          <p:spPr>
            <a:xfrm>
              <a:off x="1233955" y="1921688"/>
              <a:ext cx="7452845" cy="4399729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/>
                <a:t>char s[10001];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 err="1"/>
                <a:t>cnt</a:t>
              </a:r>
              <a:r>
                <a:rPr lang="en-US" sz="2400" dirty="0"/>
                <a:t> = 0;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("%s", s</a:t>
              </a:r>
              <a:r>
                <a:rPr lang="en-US" sz="2400" dirty="0" smtClean="0"/>
                <a:t>);</a:t>
              </a:r>
            </a:p>
            <a:p>
              <a:endParaRPr lang="en-US" sz="2400" dirty="0"/>
            </a:p>
            <a:p>
              <a:r>
                <a:rPr lang="en-US" sz="2400" dirty="0" smtClean="0"/>
                <a:t>    for(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 err="1"/>
                <a:t>i</a:t>
              </a:r>
              <a:r>
                <a:rPr lang="en-US" sz="2400" dirty="0"/>
                <a:t> = 0; s[</a:t>
              </a:r>
              <a:r>
                <a:rPr lang="en-US" sz="2400" dirty="0" err="1"/>
                <a:t>i</a:t>
              </a:r>
              <a:r>
                <a:rPr lang="en-US" sz="2400" dirty="0"/>
                <a:t>]! = '\0'; </a:t>
              </a:r>
              <a:r>
                <a:rPr lang="en-US" sz="2400" dirty="0" err="1"/>
                <a:t>i</a:t>
              </a:r>
              <a:r>
                <a:rPr lang="en-US" sz="2400" dirty="0"/>
                <a:t> ++)</a:t>
              </a:r>
            </a:p>
            <a:p>
              <a:r>
                <a:rPr lang="en-US" sz="2400" dirty="0" smtClean="0"/>
                <a:t>        </a:t>
              </a:r>
              <a:r>
                <a:rPr lang="en-US" sz="2400" dirty="0" err="1" smtClean="0"/>
                <a:t>cnt</a:t>
              </a:r>
              <a:r>
                <a:rPr lang="en-US" sz="2400" dirty="0" smtClean="0"/>
                <a:t> ++;</a:t>
              </a:r>
            </a:p>
            <a:p>
              <a:endParaRPr lang="en-US" sz="2400" dirty="0"/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("%s %d\n", s, </a:t>
              </a:r>
              <a:r>
                <a:rPr lang="en-US" sz="2400" dirty="0" err="1"/>
                <a:t>cnt</a:t>
              </a:r>
              <a:r>
                <a:rPr lang="en-US" sz="2400" dirty="0"/>
                <a:t>);</a:t>
              </a:r>
            </a:p>
            <a:p>
              <a:r>
                <a:rPr lang="en-US" sz="2400" dirty="0"/>
                <a:t>}</a:t>
              </a:r>
            </a:p>
          </p:txBody>
        </p:sp>
        <p:sp>
          <p:nvSpPr>
            <p:cNvPr id="20" name="object 28"/>
            <p:cNvSpPr/>
            <p:nvPr/>
          </p:nvSpPr>
          <p:spPr>
            <a:xfrm>
              <a:off x="693606" y="1495794"/>
              <a:ext cx="1916655" cy="430993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2231560" y="833953"/>
            <a:ext cx="276229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문자 개수 세기</a:t>
            </a:r>
          </a:p>
        </p:txBody>
      </p:sp>
      <p:grpSp>
        <p:nvGrpSpPr>
          <p:cNvPr id="25" name="그룹 24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6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7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06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8865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31</a:t>
            </a:fld>
            <a:endParaRPr lang="ko-KR" altLang="en-US"/>
          </a:p>
        </p:txBody>
      </p:sp>
      <p:grpSp>
        <p:nvGrpSpPr>
          <p:cNvPr id="15" name="그룹 14"/>
          <p:cNvGrpSpPr/>
          <p:nvPr/>
        </p:nvGrpSpPr>
        <p:grpSpPr>
          <a:xfrm>
            <a:off x="611560" y="1609457"/>
            <a:ext cx="8008310" cy="2158005"/>
            <a:chOff x="1133656" y="2462248"/>
            <a:chExt cx="4644125" cy="955843"/>
          </a:xfrm>
        </p:grpSpPr>
        <p:sp>
          <p:nvSpPr>
            <p:cNvPr id="23" name="object 6"/>
            <p:cNvSpPr/>
            <p:nvPr/>
          </p:nvSpPr>
          <p:spPr>
            <a:xfrm>
              <a:off x="1133656" y="2669539"/>
              <a:ext cx="587563" cy="748552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72000" rIns="0" bIns="0" rtlCol="0"/>
            <a:lstStyle/>
            <a:p>
              <a:pPr algn="ctr"/>
              <a:r>
                <a:rPr lang="en-US" altLang="ko-KR" sz="2400" dirty="0"/>
                <a:t>02</a:t>
              </a:r>
            </a:p>
            <a:p>
              <a:pPr algn="ctr"/>
              <a:r>
                <a:rPr lang="en-US" altLang="ko-KR" sz="2400" dirty="0"/>
                <a:t>06</a:t>
              </a:r>
            </a:p>
            <a:p>
              <a:pPr algn="ctr"/>
              <a:endParaRPr lang="en-US" altLang="ko-KR" sz="2400" dirty="0" smtClean="0"/>
            </a:p>
            <a:p>
              <a:pPr algn="ctr"/>
              <a:r>
                <a:rPr lang="en-US" altLang="ko-KR" sz="2400" dirty="0" smtClean="0"/>
                <a:t>11</a:t>
              </a:r>
              <a:endParaRPr sz="2400" dirty="0"/>
            </a:p>
          </p:txBody>
        </p:sp>
        <p:sp>
          <p:nvSpPr>
            <p:cNvPr id="24" name="object 9"/>
            <p:cNvSpPr/>
            <p:nvPr/>
          </p:nvSpPr>
          <p:spPr>
            <a:xfrm>
              <a:off x="1753612" y="2669539"/>
              <a:ext cx="4024169" cy="748552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72000" rIns="0" bIns="0" rtlCol="0"/>
            <a:lstStyle/>
            <a:p>
              <a:r>
                <a:rPr lang="en-US" altLang="ko-KR" sz="2400" dirty="0"/>
                <a:t>10001</a:t>
              </a:r>
              <a:r>
                <a:rPr lang="ko-KR" altLang="en-US" sz="2400" dirty="0"/>
                <a:t>개의 공간을 가진 문자</a:t>
              </a:r>
              <a:r>
                <a:rPr lang="en-US" altLang="ko-KR" sz="2400" dirty="0"/>
                <a:t>(char) </a:t>
              </a:r>
              <a:r>
                <a:rPr lang="ko-KR" altLang="en-US" sz="2400" dirty="0"/>
                <a:t>배열 </a:t>
              </a:r>
              <a:r>
                <a:rPr lang="en-US" altLang="ko-KR" sz="2400" dirty="0"/>
                <a:t>s </a:t>
              </a:r>
              <a:r>
                <a:rPr lang="ko-KR" altLang="en-US" sz="2400" dirty="0"/>
                <a:t>선언</a:t>
              </a:r>
            </a:p>
            <a:p>
              <a:r>
                <a:rPr lang="en-US" altLang="ko-KR" sz="2400" dirty="0"/>
                <a:t>%s</a:t>
              </a:r>
              <a:r>
                <a:rPr lang="ko-KR" altLang="en-US" sz="2400" dirty="0"/>
                <a:t>를 사용해 문자 배열에 한 단어 입력</a:t>
              </a:r>
              <a:r>
                <a:rPr lang="en-US" altLang="ko-KR" sz="2400" dirty="0"/>
                <a:t>. </a:t>
              </a:r>
              <a:r>
                <a:rPr lang="ko-KR" altLang="en-US" sz="2400" dirty="0"/>
                <a:t>마지막에 널 문자 자동 입력</a:t>
              </a:r>
            </a:p>
            <a:p>
              <a:r>
                <a:rPr lang="ko-KR" altLang="en-US" sz="2400" dirty="0"/>
                <a:t>저장되어 있는 단어와 문자 개수 출력</a:t>
              </a:r>
              <a:endParaRPr sz="2400" dirty="0"/>
            </a:p>
          </p:txBody>
        </p:sp>
        <p:sp>
          <p:nvSpPr>
            <p:cNvPr id="26" name="object 13"/>
            <p:cNvSpPr/>
            <p:nvPr/>
          </p:nvSpPr>
          <p:spPr>
            <a:xfrm>
              <a:off x="1133656" y="2462248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611559" y="4002088"/>
            <a:ext cx="8008311" cy="1952234"/>
            <a:chOff x="1099597" y="3860970"/>
            <a:chExt cx="4678450" cy="782477"/>
          </a:xfrm>
        </p:grpSpPr>
        <p:sp>
          <p:nvSpPr>
            <p:cNvPr id="28" name="object 15"/>
            <p:cNvSpPr/>
            <p:nvPr/>
          </p:nvSpPr>
          <p:spPr>
            <a:xfrm>
              <a:off x="1099597" y="4040902"/>
              <a:ext cx="4678450" cy="602545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30" name="object 18"/>
            <p:cNvSpPr/>
            <p:nvPr/>
          </p:nvSpPr>
          <p:spPr>
            <a:xfrm>
              <a:off x="1099597" y="3860970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231560" y="833953"/>
            <a:ext cx="276229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문자 개수 세기</a:t>
            </a:r>
          </a:p>
        </p:txBody>
      </p:sp>
      <p:grpSp>
        <p:nvGrpSpPr>
          <p:cNvPr id="31" name="그룹 30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3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3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06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4602313"/>
            <a:ext cx="2119551" cy="120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61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32</a:t>
            </a:fld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022684" y="3789040"/>
            <a:ext cx="6675225" cy="3093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ko-KR" sz="2400" dirty="0">
                <a:solidFill>
                  <a:srgbClr val="FF0000"/>
                </a:solidFill>
              </a:rPr>
              <a:t>#include &lt;</a:t>
            </a:r>
            <a:r>
              <a:rPr lang="en-US" altLang="ko-KR" sz="2400" dirty="0" err="1">
                <a:solidFill>
                  <a:srgbClr val="FF0000"/>
                </a:solidFill>
              </a:rPr>
              <a:t>stdio.h</a:t>
            </a:r>
            <a:r>
              <a:rPr lang="en-US" altLang="ko-KR" sz="2400" dirty="0">
                <a:solidFill>
                  <a:srgbClr val="FF0000"/>
                </a:solidFill>
              </a:rPr>
              <a:t>&gt;</a:t>
            </a:r>
          </a:p>
          <a:p>
            <a:pPr>
              <a:lnSpc>
                <a:spcPts val="2600"/>
              </a:lnSpc>
            </a:pPr>
            <a:r>
              <a:rPr lang="en-US" altLang="ko-KR" sz="2400" dirty="0">
                <a:solidFill>
                  <a:srgbClr val="FF0000"/>
                </a:solidFill>
              </a:rPr>
              <a:t>char s[10001];</a:t>
            </a:r>
          </a:p>
          <a:p>
            <a:pPr>
              <a:lnSpc>
                <a:spcPts val="2600"/>
              </a:lnSpc>
            </a:pPr>
            <a:r>
              <a:rPr lang="en-US" altLang="ko-KR" sz="2400" dirty="0" err="1">
                <a:solidFill>
                  <a:srgbClr val="FF0000"/>
                </a:solidFill>
              </a:rPr>
              <a:t>int</a:t>
            </a:r>
            <a:r>
              <a:rPr lang="en-US" altLang="ko-KR" sz="2400" dirty="0">
                <a:solidFill>
                  <a:srgbClr val="FF0000"/>
                </a:solidFill>
              </a:rPr>
              <a:t> k ;</a:t>
            </a:r>
          </a:p>
          <a:p>
            <a:pPr>
              <a:lnSpc>
                <a:spcPts val="2600"/>
              </a:lnSpc>
            </a:pPr>
            <a:r>
              <a:rPr lang="en-US" altLang="ko-KR" sz="2400" dirty="0" err="1">
                <a:solidFill>
                  <a:srgbClr val="FF0000"/>
                </a:solidFill>
              </a:rPr>
              <a:t>int</a:t>
            </a:r>
            <a:r>
              <a:rPr lang="en-US" altLang="ko-KR" sz="2400" dirty="0">
                <a:solidFill>
                  <a:srgbClr val="FF0000"/>
                </a:solidFill>
              </a:rPr>
              <a:t> main( )</a:t>
            </a:r>
          </a:p>
          <a:p>
            <a:pPr>
              <a:lnSpc>
                <a:spcPts val="2600"/>
              </a:lnSpc>
            </a:pPr>
            <a:r>
              <a:rPr lang="en-US" altLang="ko-KR" sz="2400" dirty="0">
                <a:solidFill>
                  <a:srgbClr val="FF0000"/>
                </a:solidFill>
              </a:rPr>
              <a:t>{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>
                <a:solidFill>
                  <a:srgbClr val="FF0000"/>
                </a:solidFill>
              </a:rPr>
              <a:t>    </a:t>
            </a:r>
            <a:r>
              <a:rPr lang="en-US" altLang="ko-KR" sz="2400" dirty="0" err="1" smtClean="0">
                <a:solidFill>
                  <a:srgbClr val="FF0000"/>
                </a:solidFill>
              </a:rPr>
              <a:t>scanf</a:t>
            </a:r>
            <a:r>
              <a:rPr lang="en-US" altLang="ko-KR" sz="2400" dirty="0">
                <a:solidFill>
                  <a:srgbClr val="FF0000"/>
                </a:solidFill>
              </a:rPr>
              <a:t>("%s %d", s, &amp;k);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>
                <a:solidFill>
                  <a:srgbClr val="FF0000"/>
                </a:solidFill>
              </a:rPr>
              <a:t>    for(</a:t>
            </a:r>
            <a:r>
              <a:rPr lang="en-US" altLang="ko-KR" sz="2400" dirty="0" err="1" smtClean="0">
                <a:solidFill>
                  <a:srgbClr val="FF0000"/>
                </a:solidFill>
              </a:rPr>
              <a:t>int</a:t>
            </a:r>
            <a:r>
              <a:rPr lang="en-US" altLang="ko-KR" sz="2400" dirty="0" smtClean="0">
                <a:solidFill>
                  <a:srgbClr val="FF0000"/>
                </a:solidFill>
              </a:rPr>
              <a:t> </a:t>
            </a:r>
            <a:r>
              <a:rPr lang="en-US" altLang="ko-KR" sz="2400" dirty="0" err="1">
                <a:solidFill>
                  <a:srgbClr val="FF0000"/>
                </a:solidFill>
              </a:rPr>
              <a:t>i</a:t>
            </a:r>
            <a:r>
              <a:rPr lang="en-US" altLang="ko-KR" sz="2400" dirty="0">
                <a:solidFill>
                  <a:srgbClr val="FF0000"/>
                </a:solidFill>
              </a:rPr>
              <a:t> = 0; s[</a:t>
            </a:r>
            <a:r>
              <a:rPr lang="en-US" altLang="ko-KR" sz="2400" dirty="0" err="1">
                <a:solidFill>
                  <a:srgbClr val="FF0000"/>
                </a:solidFill>
              </a:rPr>
              <a:t>i</a:t>
            </a:r>
            <a:r>
              <a:rPr lang="en-US" altLang="ko-KR" sz="2400" dirty="0">
                <a:solidFill>
                  <a:srgbClr val="FF0000"/>
                </a:solidFill>
              </a:rPr>
              <a:t>]! = '\0'; </a:t>
            </a:r>
            <a:r>
              <a:rPr lang="en-US" altLang="ko-KR" sz="2400" dirty="0" err="1">
                <a:solidFill>
                  <a:srgbClr val="FF0000"/>
                </a:solidFill>
              </a:rPr>
              <a:t>i</a:t>
            </a:r>
            <a:r>
              <a:rPr lang="en-US" altLang="ko-KR" sz="2400" dirty="0">
                <a:solidFill>
                  <a:srgbClr val="FF0000"/>
                </a:solidFill>
              </a:rPr>
              <a:t> ++)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>
                <a:solidFill>
                  <a:srgbClr val="FF0000"/>
                </a:solidFill>
              </a:rPr>
              <a:t>        </a:t>
            </a:r>
            <a:r>
              <a:rPr lang="en-US" altLang="ko-KR" sz="2400" dirty="0" err="1" smtClean="0">
                <a:solidFill>
                  <a:srgbClr val="FF0000"/>
                </a:solidFill>
              </a:rPr>
              <a:t>printf</a:t>
            </a:r>
            <a:r>
              <a:rPr lang="en-US" altLang="ko-KR" sz="2400" dirty="0">
                <a:solidFill>
                  <a:srgbClr val="FF0000"/>
                </a:solidFill>
              </a:rPr>
              <a:t>("%c", ((s[</a:t>
            </a:r>
            <a:r>
              <a:rPr lang="en-US" altLang="ko-KR" sz="2400" dirty="0" err="1">
                <a:solidFill>
                  <a:srgbClr val="FF0000"/>
                </a:solidFill>
              </a:rPr>
              <a:t>i</a:t>
            </a:r>
            <a:r>
              <a:rPr lang="en-US" altLang="ko-KR" sz="2400" dirty="0">
                <a:solidFill>
                  <a:srgbClr val="FF0000"/>
                </a:solidFill>
              </a:rPr>
              <a:t>] - 'a') + k) % 26 + 'a</a:t>
            </a:r>
            <a:r>
              <a:rPr lang="en-US" altLang="ko-KR" sz="2400" dirty="0" smtClean="0">
                <a:solidFill>
                  <a:srgbClr val="FF0000"/>
                </a:solidFill>
              </a:rPr>
              <a:t>');  </a:t>
            </a:r>
            <a:endParaRPr lang="en-US" altLang="ko-KR" sz="2400" dirty="0">
              <a:solidFill>
                <a:srgbClr val="FF0000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dirty="0">
                <a:solidFill>
                  <a:srgbClr val="FF0000"/>
                </a:solidFill>
              </a:rPr>
              <a:t>}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7308304" y="3573016"/>
            <a:ext cx="1230512" cy="526104"/>
            <a:chOff x="6742623" y="1607576"/>
            <a:chExt cx="1456880" cy="627589"/>
          </a:xfrm>
        </p:grpSpPr>
        <p:sp>
          <p:nvSpPr>
            <p:cNvPr id="10" name="모서리가 둥근 직사각형 9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  <p:sp>
        <p:nvSpPr>
          <p:cNvPr id="16" name="직사각형 15"/>
          <p:cNvSpPr/>
          <p:nvPr/>
        </p:nvSpPr>
        <p:spPr>
          <a:xfrm>
            <a:off x="611560" y="1268760"/>
            <a:ext cx="7992887" cy="260071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lnSpc>
                <a:spcPts val="3400"/>
              </a:lnSpc>
              <a:buSzPct val="70000"/>
              <a:buBlip>
                <a:blip r:embed="rId4"/>
              </a:buBlip>
            </a:pPr>
            <a:r>
              <a:rPr lang="ko-KR" altLang="en-US" sz="2800" b="1" dirty="0" err="1">
                <a:solidFill>
                  <a:schemeClr val="tx1"/>
                </a:solidFill>
              </a:rPr>
              <a:t>입력받은</a:t>
            </a:r>
            <a:r>
              <a:rPr lang="ko-KR" altLang="en-US" sz="2800" b="1" dirty="0">
                <a:solidFill>
                  <a:schemeClr val="tx1"/>
                </a:solidFill>
              </a:rPr>
              <a:t> 단어에 들어 있는 문자들 대신</a:t>
            </a:r>
            <a:r>
              <a:rPr lang="en-US" altLang="ko-KR" sz="2800" b="1" dirty="0">
                <a:solidFill>
                  <a:schemeClr val="tx1"/>
                </a:solidFill>
              </a:rPr>
              <a:t>, </a:t>
            </a:r>
            <a:r>
              <a:rPr lang="ko-KR" altLang="en-US" sz="2800" b="1" dirty="0">
                <a:solidFill>
                  <a:schemeClr val="tx1"/>
                </a:solidFill>
              </a:rPr>
              <a:t>오른쪽으로 </a:t>
            </a:r>
            <a:r>
              <a:rPr lang="en-US" altLang="ko-KR" sz="2800" b="1" dirty="0">
                <a:solidFill>
                  <a:schemeClr val="tx1"/>
                </a:solidFill>
              </a:rPr>
              <a:t>k</a:t>
            </a:r>
            <a:r>
              <a:rPr lang="ko-KR" altLang="en-US" sz="2800" b="1" dirty="0">
                <a:solidFill>
                  <a:schemeClr val="tx1"/>
                </a:solidFill>
              </a:rPr>
              <a:t>만큼 회전시킨 문자들로 바꿔 </a:t>
            </a:r>
            <a:r>
              <a:rPr lang="ko-KR" altLang="en-US" sz="2800" b="1" dirty="0" smtClean="0">
                <a:solidFill>
                  <a:schemeClr val="tx1"/>
                </a:solidFill>
              </a:rPr>
              <a:t>출력하는 </a:t>
            </a:r>
            <a:r>
              <a:rPr lang="ko-KR" altLang="en-US" sz="2800" b="1" dirty="0">
                <a:solidFill>
                  <a:schemeClr val="tx1"/>
                </a:solidFill>
              </a:rPr>
              <a:t>간단한 암호화 프로그램을 작성해 보자</a:t>
            </a:r>
            <a:r>
              <a:rPr lang="en-US" altLang="ko-KR" sz="2800" b="1" dirty="0">
                <a:solidFill>
                  <a:schemeClr val="tx1"/>
                </a:solidFill>
              </a:rPr>
              <a:t>. </a:t>
            </a:r>
            <a:r>
              <a:rPr lang="ko-KR" altLang="en-US" sz="2800" b="1" dirty="0">
                <a:solidFill>
                  <a:schemeClr val="tx1"/>
                </a:solidFill>
              </a:rPr>
              <a:t>소문자만 입력된다고 하고</a:t>
            </a:r>
            <a:r>
              <a:rPr lang="en-US" altLang="ko-KR" sz="2800" b="1" dirty="0">
                <a:solidFill>
                  <a:schemeClr val="tx1"/>
                </a:solidFill>
              </a:rPr>
              <a:t>, </a:t>
            </a:r>
            <a:r>
              <a:rPr lang="en-US" altLang="ko-KR" sz="2800" b="1" dirty="0" smtClean="0">
                <a:solidFill>
                  <a:schemeClr val="tx1"/>
                </a:solidFill>
              </a:rPr>
              <a:t>k=4</a:t>
            </a:r>
            <a:r>
              <a:rPr lang="ko-KR" altLang="en-US" sz="2800" b="1" dirty="0">
                <a:solidFill>
                  <a:schemeClr val="tx1"/>
                </a:solidFill>
              </a:rPr>
              <a:t>라면</a:t>
            </a:r>
            <a:r>
              <a:rPr lang="en-US" altLang="ko-KR" sz="2800" b="1" dirty="0" smtClean="0">
                <a:solidFill>
                  <a:schemeClr val="tx1"/>
                </a:solidFill>
              </a:rPr>
              <a:t>, ‘</a:t>
            </a:r>
            <a:r>
              <a:rPr lang="en-US" altLang="ko-KR" sz="2800" b="1" dirty="0">
                <a:solidFill>
                  <a:schemeClr val="tx1"/>
                </a:solidFill>
              </a:rPr>
              <a:t>a’ </a:t>
            </a:r>
            <a:r>
              <a:rPr lang="ko-KR" altLang="en-US" sz="2800" b="1" dirty="0">
                <a:solidFill>
                  <a:schemeClr val="tx1"/>
                </a:solidFill>
              </a:rPr>
              <a:t>대신 ‘</a:t>
            </a:r>
            <a:r>
              <a:rPr lang="en-US" altLang="ko-KR" sz="2800" b="1" dirty="0">
                <a:solidFill>
                  <a:schemeClr val="tx1"/>
                </a:solidFill>
              </a:rPr>
              <a:t>e’, ‘b’ </a:t>
            </a:r>
            <a:r>
              <a:rPr lang="ko-KR" altLang="en-US" sz="2800" b="1" dirty="0">
                <a:solidFill>
                  <a:schemeClr val="tx1"/>
                </a:solidFill>
              </a:rPr>
              <a:t>대신 ‘</a:t>
            </a:r>
            <a:r>
              <a:rPr lang="en-US" altLang="ko-KR" sz="2800" b="1" dirty="0">
                <a:solidFill>
                  <a:schemeClr val="tx1"/>
                </a:solidFill>
              </a:rPr>
              <a:t>f’</a:t>
            </a:r>
            <a:r>
              <a:rPr lang="ko-KR" altLang="en-US" sz="2800" b="1" dirty="0">
                <a:solidFill>
                  <a:schemeClr val="tx1"/>
                </a:solidFill>
              </a:rPr>
              <a:t>를 출력하고</a:t>
            </a:r>
            <a:r>
              <a:rPr lang="en-US" altLang="ko-KR" sz="2800" b="1" dirty="0">
                <a:solidFill>
                  <a:schemeClr val="tx1"/>
                </a:solidFill>
              </a:rPr>
              <a:t>, ‘y’ </a:t>
            </a:r>
            <a:r>
              <a:rPr lang="ko-KR" altLang="en-US" sz="2800" b="1" dirty="0">
                <a:solidFill>
                  <a:schemeClr val="tx1"/>
                </a:solidFill>
              </a:rPr>
              <a:t>대신 </a:t>
            </a:r>
            <a:r>
              <a:rPr lang="ko-KR" altLang="en-US" sz="2800" b="1" dirty="0" smtClean="0">
                <a:solidFill>
                  <a:schemeClr val="tx1"/>
                </a:solidFill>
              </a:rPr>
              <a:t>‘</a:t>
            </a:r>
            <a:r>
              <a:rPr lang="en-US" altLang="ko-KR" sz="2800" b="1" dirty="0">
                <a:solidFill>
                  <a:schemeClr val="tx1"/>
                </a:solidFill>
              </a:rPr>
              <a:t>c’, ‘z’ </a:t>
            </a:r>
            <a:r>
              <a:rPr lang="ko-KR" altLang="en-US" sz="2800" b="1" dirty="0">
                <a:solidFill>
                  <a:schemeClr val="tx1"/>
                </a:solidFill>
              </a:rPr>
              <a:t>대신 ‘</a:t>
            </a:r>
            <a:r>
              <a:rPr lang="en-US" altLang="ko-KR" sz="2800" b="1" dirty="0">
                <a:solidFill>
                  <a:schemeClr val="tx1"/>
                </a:solidFill>
              </a:rPr>
              <a:t>d’</a:t>
            </a:r>
            <a:r>
              <a:rPr lang="ko-KR" altLang="en-US" sz="2800" b="1" dirty="0">
                <a:solidFill>
                  <a:schemeClr val="tx1"/>
                </a:solidFill>
              </a:rPr>
              <a:t>를 출력하도록 한다</a:t>
            </a:r>
            <a:r>
              <a:rPr lang="en-US" altLang="ko-KR" sz="2800" b="1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692696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37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다차원 배열</a:t>
            </a: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33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635564" y="1602201"/>
            <a:ext cx="80512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다차원 배열은 </a:t>
            </a:r>
            <a:r>
              <a:rPr lang="en-US" altLang="ko-KR" sz="3000" dirty="0">
                <a:latin typeface="+mn-ea"/>
              </a:rPr>
              <a:t>2</a:t>
            </a:r>
            <a:r>
              <a:rPr lang="ko-KR" altLang="en-US" sz="3000" dirty="0">
                <a:latin typeface="+mn-ea"/>
              </a:rPr>
              <a:t>개 이상의 참조 번호를 사용하는 배열이라고 할 수 있다</a:t>
            </a:r>
            <a:r>
              <a:rPr lang="en-US" altLang="ko-KR" sz="3000" dirty="0">
                <a:latin typeface="+mn-ea"/>
              </a:rPr>
              <a:t>. </a:t>
            </a:r>
            <a:r>
              <a:rPr lang="ko-KR" altLang="en-US" sz="3000" dirty="0">
                <a:latin typeface="+mn-ea"/>
              </a:rPr>
              <a:t>예를 들어 </a:t>
            </a:r>
            <a:r>
              <a:rPr lang="en-US" altLang="ko-KR" sz="3000" dirty="0">
                <a:latin typeface="+mn-ea"/>
              </a:rPr>
              <a:t>2</a:t>
            </a:r>
            <a:r>
              <a:rPr lang="ko-KR" altLang="en-US" sz="3000" dirty="0" smtClean="0">
                <a:latin typeface="+mn-ea"/>
              </a:rPr>
              <a:t>차원 </a:t>
            </a:r>
            <a:r>
              <a:rPr lang="ko-KR" altLang="en-US" sz="3000" dirty="0">
                <a:latin typeface="+mn-ea"/>
              </a:rPr>
              <a:t>배열은 마치 표와 같은 형태로 생각할 수 있는 배열로서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문제 상황에 따라 </a:t>
            </a:r>
            <a:r>
              <a:rPr lang="en-US" altLang="ko-KR" sz="3000" dirty="0">
                <a:latin typeface="+mn-ea"/>
              </a:rPr>
              <a:t>2</a:t>
            </a:r>
            <a:r>
              <a:rPr lang="ko-KR" altLang="en-US" sz="3000" dirty="0">
                <a:latin typeface="+mn-ea"/>
              </a:rPr>
              <a:t>차원 </a:t>
            </a:r>
            <a:r>
              <a:rPr lang="ko-KR" altLang="en-US" sz="3000" dirty="0" smtClean="0">
                <a:latin typeface="+mn-ea"/>
              </a:rPr>
              <a:t>이상의 </a:t>
            </a:r>
            <a:r>
              <a:rPr lang="ko-KR" altLang="en-US" sz="3000" dirty="0">
                <a:latin typeface="+mn-ea"/>
              </a:rPr>
              <a:t>다차원 배열을 사용해 데이터들을 저장하고 쉽게 다룰 수 </a:t>
            </a:r>
            <a:r>
              <a:rPr lang="ko-KR" altLang="en-US" sz="3000" dirty="0" smtClean="0">
                <a:latin typeface="+mn-ea"/>
              </a:rPr>
              <a:t>있다</a:t>
            </a:r>
            <a:r>
              <a:rPr lang="en-US" altLang="ko-KR" sz="3000" dirty="0" smtClean="0">
                <a:latin typeface="+mn-ea"/>
              </a:rPr>
              <a:t>.</a:t>
            </a:r>
            <a:endParaRPr lang="en-US" altLang="ko-KR" sz="3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4560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다차원 배열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34</a:t>
            </a:fld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424581"/>
              </p:ext>
            </p:extLst>
          </p:nvPr>
        </p:nvGraphicFramePr>
        <p:xfrm>
          <a:off x="1077226" y="1628800"/>
          <a:ext cx="7488832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67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820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28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형태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531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/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자료형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이름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개수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1][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개수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2];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//2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차원 배열 선언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7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기본 코드</a:t>
                      </a:r>
                      <a:endParaRPr lang="en-US" altLang="ko-KR" sz="2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531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/>
                      <a:r>
                        <a:rPr lang="en-US" altLang="ko-KR" sz="2400" b="0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 a[3][3];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정숫값을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저장하는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차원 배열 선언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. a[0][0], a[0][1], a[0][2], a[1][0], a[1][1], a[1][2], a[2][0], a[2][1], a[2][2]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를 사용할 수 있다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385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12776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en-US" altLang="ko-KR" sz="3000" b="1" dirty="0" smtClean="0">
                <a:solidFill>
                  <a:schemeClr val="tx1"/>
                </a:solidFill>
              </a:rPr>
              <a:t>n*n</a:t>
            </a:r>
            <a:r>
              <a:rPr lang="ko-KR" altLang="en-US" sz="3000" b="1" dirty="0">
                <a:solidFill>
                  <a:schemeClr val="tx1"/>
                </a:solidFill>
              </a:rPr>
              <a:t>개의 정수</a:t>
            </a:r>
            <a:r>
              <a:rPr lang="en-US" altLang="ko-KR" sz="3000" b="1" dirty="0">
                <a:solidFill>
                  <a:schemeClr val="tx1"/>
                </a:solidFill>
              </a:rPr>
              <a:t>(</a:t>
            </a:r>
            <a:r>
              <a:rPr lang="en-US" altLang="ko-KR" sz="3000" b="1" dirty="0" err="1">
                <a:solidFill>
                  <a:schemeClr val="tx1"/>
                </a:solidFill>
              </a:rPr>
              <a:t>int</a:t>
            </a:r>
            <a:r>
              <a:rPr lang="en-US" altLang="ko-KR" sz="3000" b="1" dirty="0">
                <a:solidFill>
                  <a:schemeClr val="tx1"/>
                </a:solidFill>
              </a:rPr>
              <a:t>)</a:t>
            </a:r>
            <a:r>
              <a:rPr lang="ko-KR" altLang="en-US" sz="3000" b="1" dirty="0">
                <a:solidFill>
                  <a:schemeClr val="tx1"/>
                </a:solidFill>
              </a:rPr>
              <a:t>가 입력되었을 때</a:t>
            </a:r>
            <a:r>
              <a:rPr lang="en-US" altLang="ko-KR" sz="3000" b="1" dirty="0">
                <a:solidFill>
                  <a:schemeClr val="tx1"/>
                </a:solidFill>
              </a:rPr>
              <a:t>, n</a:t>
            </a:r>
            <a:r>
              <a:rPr lang="ko-KR" altLang="en-US" sz="3000" b="1" dirty="0">
                <a:solidFill>
                  <a:schemeClr val="tx1"/>
                </a:solidFill>
              </a:rPr>
              <a:t>개씩 </a:t>
            </a:r>
            <a:endParaRPr lang="en-US" altLang="ko-KR" sz="3000" b="1" dirty="0" smtClean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ko-KR" altLang="en-US" sz="3000" b="1" dirty="0" smtClean="0">
                <a:solidFill>
                  <a:schemeClr val="tx1"/>
                </a:solidFill>
              </a:rPr>
              <a:t>줄을 </a:t>
            </a:r>
            <a:r>
              <a:rPr lang="ko-KR" altLang="en-US" sz="3000" b="1" dirty="0">
                <a:solidFill>
                  <a:schemeClr val="tx1"/>
                </a:solidFill>
              </a:rPr>
              <a:t>바꿔 출력하는 프로그램을 작성해 보자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3000" b="1" dirty="0" smtClean="0">
                <a:solidFill>
                  <a:schemeClr val="tx1"/>
                </a:solidFill>
              </a:rPr>
              <a:t>(1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=n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=19)</a:t>
            </a:r>
          </a:p>
          <a:p>
            <a:pPr algn="just">
              <a:buSzPct val="70000"/>
            </a:pPr>
            <a:endParaRPr lang="en-US" altLang="ko-KR" sz="2400" dirty="0" smtClean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첫 줄에 정수의 개수 </a:t>
            </a: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이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두 번째 줄에 </a:t>
            </a:r>
            <a:r>
              <a:rPr lang="en-US" altLang="ko-KR" sz="2400" dirty="0" smtClean="0">
                <a:solidFill>
                  <a:schemeClr val="tx1"/>
                </a:solidFill>
              </a:rPr>
              <a:t>n*n</a:t>
            </a:r>
            <a:r>
              <a:rPr lang="ko-KR" altLang="en-US" sz="2400" dirty="0">
                <a:solidFill>
                  <a:schemeClr val="tx1"/>
                </a:solidFill>
              </a:rPr>
              <a:t>개의 정수가 공백을 두고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n*n</a:t>
            </a:r>
            <a:r>
              <a:rPr lang="ko-KR" altLang="en-US" sz="2400" dirty="0">
                <a:solidFill>
                  <a:schemeClr val="tx1"/>
                </a:solidFill>
              </a:rPr>
              <a:t>개의 정수를 </a:t>
            </a: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개씩 줄을 바꿔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]               </a:t>
            </a: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]</a:t>
            </a:r>
            <a:endParaRPr lang="en-US" altLang="ko-KR" sz="2400" b="1" dirty="0">
              <a:solidFill>
                <a:schemeClr val="accent5"/>
              </a:solidFill>
            </a:endParaRPr>
          </a:p>
          <a:p>
            <a:pPr algn="just">
              <a:buSzPct val="70000"/>
            </a:pPr>
            <a:r>
              <a:rPr lang="en-US" altLang="ko-KR" sz="2400" dirty="0" smtClean="0">
                <a:solidFill>
                  <a:schemeClr val="tx1"/>
                </a:solidFill>
              </a:rPr>
              <a:t>3                               9 </a:t>
            </a:r>
            <a:r>
              <a:rPr lang="en-US" altLang="ko-KR" sz="2400" dirty="0">
                <a:solidFill>
                  <a:schemeClr val="tx1"/>
                </a:solidFill>
              </a:rPr>
              <a:t>8 </a:t>
            </a:r>
            <a:r>
              <a:rPr lang="en-US" altLang="ko-KR" sz="2400" dirty="0" smtClean="0">
                <a:solidFill>
                  <a:schemeClr val="tx1"/>
                </a:solidFill>
              </a:rPr>
              <a:t>7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9 8 7 6 5 4 3 2 </a:t>
            </a:r>
            <a:r>
              <a:rPr lang="en-US" altLang="ko-KR" sz="2400" dirty="0" smtClean="0">
                <a:solidFill>
                  <a:schemeClr val="tx1"/>
                </a:solidFill>
              </a:rPr>
              <a:t>1          6 </a:t>
            </a:r>
            <a:r>
              <a:rPr lang="en-US" altLang="ko-KR" sz="2400" dirty="0">
                <a:solidFill>
                  <a:schemeClr val="tx1"/>
                </a:solidFill>
              </a:rPr>
              <a:t>5 4</a:t>
            </a:r>
          </a:p>
          <a:p>
            <a:pPr algn="just">
              <a:buSzPct val="70000"/>
            </a:pPr>
            <a:r>
              <a:rPr lang="en-US" altLang="ko-KR" sz="2400" dirty="0" smtClean="0">
                <a:solidFill>
                  <a:schemeClr val="tx1"/>
                </a:solidFill>
              </a:rPr>
              <a:t>                                </a:t>
            </a:r>
            <a:r>
              <a:rPr lang="en-US" altLang="ko-KR" sz="2400" dirty="0">
                <a:solidFill>
                  <a:schemeClr val="tx1"/>
                </a:solidFill>
              </a:rPr>
              <a:t>3 2 </a:t>
            </a:r>
            <a:r>
              <a:rPr lang="en-US" altLang="ko-KR" sz="2400" dirty="0" smtClean="0">
                <a:solidFill>
                  <a:schemeClr val="tx1"/>
                </a:solidFill>
              </a:rPr>
              <a:t>1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35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54633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chemeClr val="accent2"/>
                </a:solidFill>
              </a:rPr>
              <a:t>n*n </a:t>
            </a:r>
            <a:r>
              <a:rPr lang="ko-KR" altLang="en-US" sz="3000" b="1" dirty="0">
                <a:solidFill>
                  <a:schemeClr val="accent2"/>
                </a:solidFill>
              </a:rPr>
              <a:t>배열에 저장하여 출력하기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07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504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36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11560" y="1556792"/>
            <a:ext cx="8028909" cy="4279568"/>
            <a:chOff x="698512" y="1453689"/>
            <a:chExt cx="8028909" cy="4279568"/>
          </a:xfrm>
        </p:grpSpPr>
        <p:sp>
          <p:nvSpPr>
            <p:cNvPr id="17" name="object 23"/>
            <p:cNvSpPr/>
            <p:nvPr/>
          </p:nvSpPr>
          <p:spPr>
            <a:xfrm>
              <a:off x="698512" y="1921689"/>
              <a:ext cx="535443" cy="3811568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74576" y="1921689"/>
              <a:ext cx="7452845" cy="3811568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pt-BR" sz="2400" dirty="0"/>
                <a:t>#include &lt;stdio.h&gt;</a:t>
              </a:r>
            </a:p>
            <a:p>
              <a:r>
                <a:rPr lang="pt-BR" sz="2400" dirty="0"/>
                <a:t>int n, d[20][20];</a:t>
              </a:r>
            </a:p>
            <a:p>
              <a:r>
                <a:rPr lang="pt-BR" sz="2400" dirty="0"/>
                <a:t>int main( )</a:t>
              </a:r>
            </a:p>
            <a:p>
              <a:r>
                <a:rPr lang="pt-BR" sz="2400" dirty="0"/>
                <a:t>{</a:t>
              </a:r>
            </a:p>
            <a:p>
              <a:r>
                <a:rPr lang="pt-BR" sz="2400" dirty="0" smtClean="0"/>
                <a:t>    scanf</a:t>
              </a:r>
              <a:r>
                <a:rPr lang="pt-BR" sz="2400" dirty="0"/>
                <a:t>("%d", &amp;n</a:t>
              </a:r>
              <a:r>
                <a:rPr lang="pt-BR" sz="2400" dirty="0" smtClean="0"/>
                <a:t>);</a:t>
              </a:r>
            </a:p>
            <a:p>
              <a:endParaRPr lang="pt-BR" sz="2400" dirty="0"/>
            </a:p>
            <a:p>
              <a:r>
                <a:rPr lang="pt-BR" sz="2400" dirty="0" smtClean="0"/>
                <a:t>    for(int </a:t>
              </a:r>
              <a:r>
                <a:rPr lang="pt-BR" sz="2400" dirty="0"/>
                <a:t>i =0; i &lt; n; i ++)</a:t>
              </a:r>
            </a:p>
            <a:p>
              <a:r>
                <a:rPr lang="pt-BR" sz="2400" dirty="0" smtClean="0"/>
                <a:t>        for(int </a:t>
              </a:r>
              <a:r>
                <a:rPr lang="pt-BR" sz="2400" dirty="0"/>
                <a:t>j = 0; j &lt; n; j </a:t>
              </a:r>
              <a:r>
                <a:rPr lang="pt-BR" sz="2400" dirty="0" smtClean="0"/>
                <a:t>++)  </a:t>
              </a:r>
              <a:endParaRPr lang="pt-BR" sz="2400" dirty="0"/>
            </a:p>
            <a:p>
              <a:r>
                <a:rPr lang="pt-BR" sz="2400" dirty="0" smtClean="0"/>
                <a:t>           scanf</a:t>
              </a:r>
              <a:r>
                <a:rPr lang="pt-BR" sz="2400" dirty="0"/>
                <a:t>("%d", &amp;d[i][j]);</a:t>
              </a:r>
              <a:endParaRPr lang="en-US" sz="2400" dirty="0"/>
            </a:p>
          </p:txBody>
        </p:sp>
        <p:sp>
          <p:nvSpPr>
            <p:cNvPr id="19" name="object 28"/>
            <p:cNvSpPr/>
            <p:nvPr/>
          </p:nvSpPr>
          <p:spPr>
            <a:xfrm>
              <a:off x="698512" y="1453689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231560" y="833953"/>
            <a:ext cx="54633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chemeClr val="accent2"/>
                </a:solidFill>
              </a:rPr>
              <a:t>n*n </a:t>
            </a:r>
            <a:r>
              <a:rPr lang="ko-KR" altLang="en-US" sz="3000" b="1" dirty="0">
                <a:solidFill>
                  <a:schemeClr val="accent2"/>
                </a:solidFill>
              </a:rPr>
              <a:t>배열에 저장하여 출력하기</a:t>
            </a:r>
          </a:p>
        </p:txBody>
      </p:sp>
      <p:grpSp>
        <p:nvGrpSpPr>
          <p:cNvPr id="15" name="그룹 14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1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07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944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37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11560" y="1556793"/>
            <a:ext cx="8028909" cy="2664296"/>
            <a:chOff x="698512" y="1921689"/>
            <a:chExt cx="8028909" cy="2664296"/>
          </a:xfrm>
        </p:grpSpPr>
        <p:sp>
          <p:nvSpPr>
            <p:cNvPr id="17" name="object 23"/>
            <p:cNvSpPr/>
            <p:nvPr/>
          </p:nvSpPr>
          <p:spPr>
            <a:xfrm>
              <a:off x="698512" y="1921689"/>
              <a:ext cx="535443" cy="2664296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/>
                <a:t>11</a:t>
              </a:r>
            </a:p>
            <a:p>
              <a:pPr algn="ctr"/>
              <a:r>
                <a:rPr lang="en-US" sz="2400" dirty="0"/>
                <a:t>12</a:t>
              </a:r>
            </a:p>
            <a:p>
              <a:pPr algn="ctr"/>
              <a:r>
                <a:rPr lang="en-US" sz="2400" dirty="0"/>
                <a:t>13</a:t>
              </a:r>
            </a:p>
            <a:p>
              <a:pPr algn="ctr"/>
              <a:r>
                <a:rPr lang="en-US" sz="2400" dirty="0"/>
                <a:t>14</a:t>
              </a:r>
            </a:p>
            <a:p>
              <a:pPr algn="ctr"/>
              <a:r>
                <a:rPr lang="en-US" sz="2400" dirty="0"/>
                <a:t>15</a:t>
              </a:r>
            </a:p>
            <a:p>
              <a:pPr algn="ctr"/>
              <a:r>
                <a:rPr lang="en-US" sz="2400" dirty="0"/>
                <a:t>16</a:t>
              </a:r>
            </a:p>
            <a:p>
              <a:pPr algn="ctr"/>
              <a:r>
                <a:rPr lang="en-US" sz="2400" dirty="0"/>
                <a:t>17</a:t>
              </a:r>
              <a:endParaRPr lang="en-US" sz="2400" dirty="0" smtClean="0"/>
            </a:p>
          </p:txBody>
        </p:sp>
        <p:sp>
          <p:nvSpPr>
            <p:cNvPr id="18" name="object 24"/>
            <p:cNvSpPr/>
            <p:nvPr/>
          </p:nvSpPr>
          <p:spPr>
            <a:xfrm>
              <a:off x="1274576" y="1921689"/>
              <a:ext cx="7452845" cy="2664296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pt-BR" sz="2400" dirty="0" smtClean="0"/>
                <a:t>    for(int </a:t>
              </a:r>
              <a:r>
                <a:rPr lang="pt-BR" sz="2400" dirty="0"/>
                <a:t>i = 0; i &lt; n; i ++)</a:t>
              </a:r>
            </a:p>
            <a:p>
              <a:r>
                <a:rPr lang="pt-BR" sz="2400" dirty="0" smtClean="0"/>
                <a:t>    {</a:t>
              </a:r>
              <a:endParaRPr lang="pt-BR" sz="2400" dirty="0"/>
            </a:p>
            <a:p>
              <a:r>
                <a:rPr lang="pt-BR" sz="2400" dirty="0" smtClean="0"/>
                <a:t>        for(int </a:t>
              </a:r>
              <a:r>
                <a:rPr lang="pt-BR" sz="2400" dirty="0"/>
                <a:t>j = 0; j &lt; n; j ++)</a:t>
              </a:r>
            </a:p>
            <a:p>
              <a:r>
                <a:rPr lang="pt-BR" sz="2400" dirty="0" smtClean="0"/>
                <a:t>            printf</a:t>
              </a:r>
              <a:r>
                <a:rPr lang="pt-BR" sz="2400" dirty="0"/>
                <a:t>("%d ", d[i][j]);</a:t>
              </a:r>
            </a:p>
            <a:p>
              <a:r>
                <a:rPr lang="pt-BR" sz="2400" dirty="0" smtClean="0"/>
                <a:t>        printf</a:t>
              </a:r>
              <a:r>
                <a:rPr lang="pt-BR" sz="2400" dirty="0"/>
                <a:t>("\n");</a:t>
              </a:r>
            </a:p>
            <a:p>
              <a:r>
                <a:rPr lang="pt-BR" sz="2400" dirty="0" smtClean="0"/>
                <a:t>    }</a:t>
              </a:r>
              <a:endParaRPr lang="pt-BR" sz="2400" dirty="0"/>
            </a:p>
            <a:p>
              <a:r>
                <a:rPr lang="pt-BR" sz="2400" dirty="0"/>
                <a:t>}</a:t>
              </a:r>
              <a:endParaRPr lang="en-US" sz="2400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231560" y="833953"/>
            <a:ext cx="54633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chemeClr val="accent2"/>
                </a:solidFill>
              </a:rPr>
              <a:t>n*n </a:t>
            </a:r>
            <a:r>
              <a:rPr lang="ko-KR" altLang="en-US" sz="3000" b="1" dirty="0">
                <a:solidFill>
                  <a:schemeClr val="accent2"/>
                </a:solidFill>
              </a:rPr>
              <a:t>배열에 저장하여 출력하기</a:t>
            </a:r>
          </a:p>
        </p:txBody>
      </p:sp>
      <p:grpSp>
        <p:nvGrpSpPr>
          <p:cNvPr id="15" name="그룹 14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1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07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819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38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4523" y="1549125"/>
            <a:ext cx="8008310" cy="2383932"/>
            <a:chOff x="1133656" y="2425200"/>
            <a:chExt cx="4644125" cy="1055913"/>
          </a:xfrm>
        </p:grpSpPr>
        <p:sp>
          <p:nvSpPr>
            <p:cNvPr id="16" name="object 4"/>
            <p:cNvSpPr/>
            <p:nvPr/>
          </p:nvSpPr>
          <p:spPr>
            <a:xfrm>
              <a:off x="1846494" y="2636912"/>
              <a:ext cx="3931287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712838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652625"/>
              <a:ext cx="712838" cy="828488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02</a:t>
              </a:r>
            </a:p>
            <a:p>
              <a:pPr algn="ctr"/>
              <a:r>
                <a:rPr lang="en-US" altLang="ko-KR" sz="2400" dirty="0" smtClean="0"/>
                <a:t>07~09</a:t>
              </a:r>
            </a:p>
            <a:p>
              <a:pPr algn="ctr"/>
              <a:endParaRPr lang="en-US" altLang="ko-KR" sz="2400" dirty="0"/>
            </a:p>
            <a:p>
              <a:pPr algn="ctr"/>
              <a:r>
                <a:rPr lang="en-US" altLang="ko-KR" sz="2400" dirty="0"/>
                <a:t>11~16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846494" y="2652625"/>
              <a:ext cx="3931287" cy="828488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dirty="0"/>
                <a:t>최대 크기 </a:t>
              </a:r>
              <a:r>
                <a:rPr lang="en-US" altLang="ko-KR" sz="2400" dirty="0" smtClean="0"/>
                <a:t>20*20</a:t>
              </a:r>
              <a:r>
                <a:rPr lang="ko-KR" altLang="en-US" sz="2400" dirty="0"/>
                <a:t>의 </a:t>
              </a:r>
              <a:r>
                <a:rPr lang="en-US" altLang="ko-KR" sz="2400" dirty="0"/>
                <a:t>2</a:t>
              </a:r>
              <a:r>
                <a:rPr lang="ko-KR" altLang="en-US" sz="2400" dirty="0"/>
                <a:t>차원 배열</a:t>
              </a:r>
            </a:p>
            <a:p>
              <a:r>
                <a:rPr lang="en-US" altLang="ko-KR" sz="2400" dirty="0" smtClean="0"/>
                <a:t>n*n</a:t>
              </a:r>
              <a:r>
                <a:rPr lang="ko-KR" altLang="en-US" sz="2400" dirty="0"/>
                <a:t>개의 정수를 </a:t>
              </a:r>
              <a:r>
                <a:rPr lang="ko-KR" altLang="en-US" sz="2400" dirty="0" err="1"/>
                <a:t>입력받아</a:t>
              </a:r>
              <a:r>
                <a:rPr lang="ko-KR" altLang="en-US" sz="2400" dirty="0"/>
                <a:t> </a:t>
              </a:r>
              <a:r>
                <a:rPr lang="en-US" altLang="ko-KR" sz="2400" dirty="0"/>
                <a:t>d </a:t>
              </a:r>
              <a:r>
                <a:rPr lang="ko-KR" altLang="en-US" sz="2400" dirty="0"/>
                <a:t>배열에 순서대로 저장</a:t>
              </a:r>
            </a:p>
            <a:p>
              <a:r>
                <a:rPr lang="en-US" altLang="ko-KR" sz="2400" dirty="0"/>
                <a:t>d </a:t>
              </a:r>
              <a:r>
                <a:rPr lang="ko-KR" altLang="en-US" sz="2400" dirty="0"/>
                <a:t>배열에 저장되어 있는 값을 </a:t>
              </a:r>
              <a:r>
                <a:rPr lang="en-US" altLang="ko-KR" sz="2400" dirty="0"/>
                <a:t>n</a:t>
              </a:r>
              <a:r>
                <a:rPr lang="ko-KR" altLang="en-US" sz="2400" dirty="0"/>
                <a:t>개씩 줄을 바꿔 출력</a:t>
              </a:r>
              <a:endParaRPr sz="2400" dirty="0"/>
            </a:p>
          </p:txBody>
        </p:sp>
        <p:sp>
          <p:nvSpPr>
            <p:cNvPr id="21" name="object 13"/>
            <p:cNvSpPr/>
            <p:nvPr/>
          </p:nvSpPr>
          <p:spPr>
            <a:xfrm>
              <a:off x="1133656" y="2425200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614522" y="4129656"/>
            <a:ext cx="8008311" cy="2157193"/>
            <a:chOff x="1099597" y="3853322"/>
            <a:chExt cx="4678450" cy="864627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2"/>
              <a:ext cx="4678450" cy="677047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99597" y="3853322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231560" y="833953"/>
            <a:ext cx="54633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chemeClr val="accent2"/>
                </a:solidFill>
              </a:rPr>
              <a:t>n*n </a:t>
            </a:r>
            <a:r>
              <a:rPr lang="ko-KR" altLang="en-US" sz="3000" b="1" dirty="0">
                <a:solidFill>
                  <a:schemeClr val="accent2"/>
                </a:solidFill>
              </a:rPr>
              <a:t>배열에 저장하여 출력하기</a:t>
            </a:r>
          </a:p>
        </p:txBody>
      </p:sp>
      <p:grpSp>
        <p:nvGrpSpPr>
          <p:cNvPr id="27" name="그룹 26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8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9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07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4597657"/>
            <a:ext cx="2724750" cy="161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30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39</a:t>
            </a:fld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611560" y="1476360"/>
            <a:ext cx="7992887" cy="152059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3"/>
              </a:buBlip>
            </a:pPr>
            <a:r>
              <a:rPr lang="en-US" altLang="ko-KR" sz="3000" b="1" dirty="0" smtClean="0">
                <a:solidFill>
                  <a:schemeClr val="tx1"/>
                </a:solidFill>
              </a:rPr>
              <a:t>n*m </a:t>
            </a:r>
            <a:r>
              <a:rPr lang="ko-KR" altLang="en-US" sz="3000" b="1" dirty="0">
                <a:solidFill>
                  <a:schemeClr val="tx1"/>
                </a:solidFill>
              </a:rPr>
              <a:t>크기의 </a:t>
            </a:r>
            <a:r>
              <a:rPr lang="en-US" altLang="ko-KR" sz="3000" b="1" dirty="0">
                <a:solidFill>
                  <a:schemeClr val="tx1"/>
                </a:solidFill>
              </a:rPr>
              <a:t>2</a:t>
            </a:r>
            <a:r>
              <a:rPr lang="ko-KR" altLang="en-US" sz="3000" b="1" dirty="0">
                <a:solidFill>
                  <a:schemeClr val="tx1"/>
                </a:solidFill>
              </a:rPr>
              <a:t>차원 배열에 </a:t>
            </a:r>
            <a:r>
              <a:rPr lang="en-US" altLang="ko-KR" sz="3000" b="1" dirty="0">
                <a:solidFill>
                  <a:schemeClr val="tx1"/>
                </a:solidFill>
              </a:rPr>
              <a:t>k</a:t>
            </a:r>
            <a:r>
              <a:rPr lang="ko-KR" altLang="en-US" sz="3000" b="1" dirty="0">
                <a:solidFill>
                  <a:schemeClr val="tx1"/>
                </a:solidFill>
              </a:rPr>
              <a:t>개의 정수를 원하는 좌표에 입력한 후 출력하는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프로그램을 </a:t>
            </a:r>
            <a:r>
              <a:rPr lang="ko-KR" altLang="en-US" sz="3000" b="1" dirty="0">
                <a:solidFill>
                  <a:schemeClr val="tx1"/>
                </a:solidFill>
              </a:rPr>
              <a:t>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03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7236296" y="2542856"/>
            <a:ext cx="1230512" cy="526104"/>
            <a:chOff x="6742623" y="1607576"/>
            <a:chExt cx="1456880" cy="627589"/>
          </a:xfrm>
        </p:grpSpPr>
        <p:sp>
          <p:nvSpPr>
            <p:cNvPr id="10" name="모서리가 둥근 직사각형 9">
              <a:hlinkClick r:id="rId4" action="ppaction://hlinkpres?slideindex=1&amp;slidetitle="/>
            </p:cNvPr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2" name="그림 11">
              <a:hlinkClick r:id="rId4" action="ppaction://hlinkpres?slideindex=1&amp;slidetitle=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282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4"/>
          <p:cNvSpPr>
            <a:spLocks noGrp="1"/>
          </p:cNvSpPr>
          <p:nvPr>
            <p:ph type="body" sz="quarter" idx="4294967295"/>
          </p:nvPr>
        </p:nvSpPr>
        <p:spPr>
          <a:xfrm>
            <a:off x="539552" y="980728"/>
            <a:ext cx="8064896" cy="387798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5720" rIns="9000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ko-KR" altLang="en-US" sz="3000" dirty="0" smtClean="0">
                <a:latin typeface="+mn-ea"/>
              </a:rPr>
              <a:t>  함수는 </a:t>
            </a:r>
            <a:r>
              <a:rPr lang="ko-KR" altLang="en-US" sz="3000" dirty="0">
                <a:latin typeface="+mn-ea"/>
              </a:rPr>
              <a:t>가장 기본적인 작업의 모듈화로서 이해할 수 있는데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수행해야 할 작업과 그 </a:t>
            </a:r>
            <a:r>
              <a:rPr lang="ko-KR" altLang="en-US" sz="3000" dirty="0" err="1">
                <a:latin typeface="+mn-ea"/>
              </a:rPr>
              <a:t>결괏값을</a:t>
            </a:r>
            <a:r>
              <a:rPr lang="ko-KR" altLang="en-US" sz="3000" dirty="0">
                <a:latin typeface="+mn-ea"/>
              </a:rPr>
              <a:t> 미리 정의한 후 </a:t>
            </a:r>
            <a:r>
              <a:rPr lang="ko-KR" altLang="en-US" sz="3000" dirty="0" smtClean="0">
                <a:latin typeface="+mn-ea"/>
              </a:rPr>
              <a:t>추상적인 </a:t>
            </a:r>
            <a:r>
              <a:rPr lang="ko-KR" altLang="en-US" sz="3000" dirty="0">
                <a:latin typeface="+mn-ea"/>
              </a:rPr>
              <a:t>단위로 생각해 프로그램을 작성할 수 있게 해 준다</a:t>
            </a:r>
            <a:r>
              <a:rPr lang="en-US" altLang="ko-KR" sz="3000" dirty="0">
                <a:latin typeface="+mn-ea"/>
              </a:rPr>
              <a:t>.</a:t>
            </a:r>
          </a:p>
          <a:p>
            <a:pPr marL="0" indent="0">
              <a:buNone/>
            </a:pPr>
            <a:r>
              <a:rPr lang="ko-KR" altLang="en-US" sz="3000" dirty="0" smtClean="0">
                <a:latin typeface="+mn-ea"/>
              </a:rPr>
              <a:t>  배열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구조체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함수의 기초와 개념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원리를 이해하면 다양한 문제 상황에서 필요한 데이터들과 작업들을 </a:t>
            </a:r>
            <a:r>
              <a:rPr lang="ko-KR" altLang="en-US" sz="3000" dirty="0" smtClean="0">
                <a:latin typeface="+mn-ea"/>
              </a:rPr>
              <a:t>모듈화하여 </a:t>
            </a:r>
            <a:r>
              <a:rPr lang="ko-KR" altLang="en-US" sz="3000" dirty="0">
                <a:latin typeface="+mn-ea"/>
              </a:rPr>
              <a:t>표현하고 저장하며 처리할 수 있게 된다</a:t>
            </a:r>
            <a:r>
              <a:rPr lang="en-US" altLang="ko-KR" sz="3000" dirty="0">
                <a:latin typeface="+mn-ea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28" y="-2669"/>
            <a:ext cx="9138072" cy="5513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endParaRPr lang="en-US" altLang="ko-KR" sz="3000" b="1" dirty="0" smtClean="0">
              <a:solidFill>
                <a:schemeClr val="tx2">
                  <a:lumMod val="60000"/>
                  <a:lumOff val="40000"/>
                </a:schemeClr>
              </a:solidFill>
              <a:latin typeface="+mn-ea"/>
            </a:endParaRPr>
          </a:p>
          <a:p>
            <a:pPr>
              <a:defRPr/>
            </a:pPr>
            <a:r>
              <a:rPr lang="en-US" altLang="ko-KR" sz="3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rPr>
              <a:t>4</a:t>
            </a:r>
            <a:r>
              <a:rPr lang="en-US" altLang="ko-KR" sz="3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rPr>
              <a:t>. </a:t>
            </a:r>
            <a:r>
              <a:rPr lang="ko-KR" altLang="en-US" sz="3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rPr>
              <a:t>데이터와 작업의 모듈화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3000" b="1" kern="1200" dirty="0" smtClean="0">
              <a:solidFill>
                <a:schemeClr val="tx2">
                  <a:lumMod val="60000"/>
                  <a:lumOff val="40000"/>
                </a:schemeClr>
              </a:solidFill>
              <a:latin typeface="+mn-ea"/>
              <a:cs typeface="+mj-cs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52159" y="-2670"/>
            <a:ext cx="2691841" cy="646331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도입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076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23395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en-US" altLang="ko-KR" sz="3000" b="1" dirty="0" smtClean="0">
                <a:solidFill>
                  <a:schemeClr val="tx1"/>
                </a:solidFill>
              </a:rPr>
              <a:t>n*m</a:t>
            </a:r>
            <a:r>
              <a:rPr lang="ko-KR" altLang="en-US" sz="3000" b="1" dirty="0">
                <a:solidFill>
                  <a:schemeClr val="tx1"/>
                </a:solidFill>
              </a:rPr>
              <a:t>개의 정수</a:t>
            </a:r>
            <a:r>
              <a:rPr lang="en-US" altLang="ko-KR" sz="3000" b="1" dirty="0">
                <a:solidFill>
                  <a:schemeClr val="tx1"/>
                </a:solidFill>
              </a:rPr>
              <a:t>(</a:t>
            </a:r>
            <a:r>
              <a:rPr lang="en-US" altLang="ko-KR" sz="3000" b="1" dirty="0" err="1">
                <a:solidFill>
                  <a:schemeClr val="tx1"/>
                </a:solidFill>
              </a:rPr>
              <a:t>int</a:t>
            </a:r>
            <a:r>
              <a:rPr lang="en-US" altLang="ko-KR" sz="3000" b="1" dirty="0">
                <a:solidFill>
                  <a:schemeClr val="tx1"/>
                </a:solidFill>
              </a:rPr>
              <a:t>)</a:t>
            </a:r>
            <a:r>
              <a:rPr lang="ko-KR" altLang="en-US" sz="3000" b="1" dirty="0">
                <a:solidFill>
                  <a:schemeClr val="tx1"/>
                </a:solidFill>
              </a:rPr>
              <a:t>가 입력되었을 때</a:t>
            </a:r>
            <a:r>
              <a:rPr lang="en-US" altLang="ko-KR" sz="3000" b="1" dirty="0">
                <a:solidFill>
                  <a:schemeClr val="tx1"/>
                </a:solidFill>
              </a:rPr>
              <a:t>, 2</a:t>
            </a:r>
            <a:r>
              <a:rPr lang="ko-KR" altLang="en-US" sz="3000" b="1" dirty="0">
                <a:solidFill>
                  <a:schemeClr val="tx1"/>
                </a:solidFill>
              </a:rPr>
              <a:t>차원 </a:t>
            </a:r>
            <a:r>
              <a:rPr lang="ko-KR" altLang="en-US" sz="3000" b="1" dirty="0" err="1">
                <a:solidFill>
                  <a:schemeClr val="tx1"/>
                </a:solidFill>
              </a:rPr>
              <a:t>누적합을</a:t>
            </a:r>
            <a:r>
              <a:rPr lang="ko-KR" altLang="en-US" sz="3000" b="1" dirty="0">
                <a:solidFill>
                  <a:schemeClr val="tx1"/>
                </a:solidFill>
              </a:rPr>
              <a:t> 출력하는 프로그램을 작성해 보자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. (1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=n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=10</a:t>
            </a:r>
            <a:r>
              <a:rPr lang="en-US" altLang="ko-KR" sz="3000" b="1" dirty="0">
                <a:solidFill>
                  <a:schemeClr val="tx1"/>
                </a:solidFill>
              </a:rPr>
              <a:t>)</a:t>
            </a:r>
          </a:p>
          <a:p>
            <a:pPr algn="just">
              <a:buSzPct val="70000"/>
            </a:pP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첫 줄에 </a:t>
            </a:r>
            <a:r>
              <a:rPr lang="en-US" altLang="ko-KR" sz="2400" dirty="0">
                <a:solidFill>
                  <a:schemeClr val="tx1"/>
                </a:solidFill>
              </a:rPr>
              <a:t>n, m</a:t>
            </a:r>
            <a:r>
              <a:rPr lang="ko-KR" altLang="en-US" sz="2400" dirty="0">
                <a:solidFill>
                  <a:schemeClr val="tx1"/>
                </a:solidFill>
              </a:rPr>
              <a:t>이 공백을 두고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ko-KR" altLang="en-US" sz="2400" spc="-300" dirty="0">
                <a:solidFill>
                  <a:schemeClr val="tx1"/>
                </a:solidFill>
              </a:rPr>
              <a:t>두 번째 줄부터 </a:t>
            </a:r>
            <a:r>
              <a:rPr lang="en-US" altLang="ko-KR" sz="2400" spc="-300" dirty="0">
                <a:solidFill>
                  <a:schemeClr val="tx1"/>
                </a:solidFill>
              </a:rPr>
              <a:t>n</a:t>
            </a:r>
            <a:r>
              <a:rPr lang="ko-KR" altLang="en-US" sz="2400" spc="-300" dirty="0">
                <a:solidFill>
                  <a:schemeClr val="tx1"/>
                </a:solidFill>
              </a:rPr>
              <a:t>줄에 걸쳐 </a:t>
            </a:r>
            <a:r>
              <a:rPr lang="en-US" altLang="ko-KR" sz="2400" spc="-300" dirty="0">
                <a:solidFill>
                  <a:schemeClr val="tx1"/>
                </a:solidFill>
              </a:rPr>
              <a:t>m</a:t>
            </a:r>
            <a:r>
              <a:rPr lang="ko-KR" altLang="en-US" sz="2400" spc="-300" dirty="0">
                <a:solidFill>
                  <a:schemeClr val="tx1"/>
                </a:solidFill>
              </a:rPr>
              <a:t>개씩의 정수가 공백을 두고 입력된다</a:t>
            </a:r>
            <a:r>
              <a:rPr lang="en-US" altLang="ko-KR" sz="2400" spc="-3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입력된 데이터의 </a:t>
            </a:r>
            <a:r>
              <a:rPr lang="en-US" altLang="ko-KR" sz="2400" dirty="0">
                <a:solidFill>
                  <a:schemeClr val="tx1"/>
                </a:solidFill>
              </a:rPr>
              <a:t>2</a:t>
            </a:r>
            <a:r>
              <a:rPr lang="ko-KR" altLang="en-US" sz="2400" dirty="0">
                <a:solidFill>
                  <a:schemeClr val="tx1"/>
                </a:solidFill>
              </a:rPr>
              <a:t>차원 </a:t>
            </a:r>
            <a:r>
              <a:rPr lang="ko-KR" altLang="en-US" sz="2400" dirty="0" err="1">
                <a:solidFill>
                  <a:schemeClr val="tx1"/>
                </a:solidFill>
              </a:rPr>
              <a:t>누적합을</a:t>
            </a:r>
            <a:r>
              <a:rPr lang="ko-KR" altLang="en-US" sz="2400" dirty="0">
                <a:solidFill>
                  <a:schemeClr val="tx1"/>
                </a:solidFill>
              </a:rPr>
              <a:t> 출력한다</a:t>
            </a:r>
            <a:r>
              <a:rPr lang="en-US" altLang="ko-KR" sz="2400" dirty="0" smtClean="0">
                <a:solidFill>
                  <a:schemeClr val="tx1"/>
                </a:solidFill>
              </a:rPr>
              <a:t>.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40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37545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>
                <a:solidFill>
                  <a:schemeClr val="accent2"/>
                </a:solidFill>
              </a:rPr>
              <a:t>2</a:t>
            </a:r>
            <a:r>
              <a:rPr lang="ko-KR" altLang="en-US" sz="3000" b="1">
                <a:solidFill>
                  <a:schemeClr val="accent2"/>
                </a:solidFill>
              </a:rPr>
              <a:t>차원 누적합 만들기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08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3563888" y="465313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/>
              <a:t>1 5 12 22</a:t>
            </a:r>
          </a:p>
          <a:p>
            <a:pPr algn="just">
              <a:buSzPct val="70000"/>
            </a:pPr>
            <a:r>
              <a:rPr lang="en-US" altLang="ko-KR" sz="2400" dirty="0"/>
              <a:t>3 12 27 48</a:t>
            </a:r>
          </a:p>
          <a:p>
            <a:pPr algn="just">
              <a:buSzPct val="70000"/>
            </a:pPr>
            <a:r>
              <a:rPr lang="en-US" altLang="ko-KR" sz="2400" dirty="0"/>
              <a:t>6 21 45 78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611560" y="465313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/>
              <a:t>3 4</a:t>
            </a:r>
          </a:p>
          <a:p>
            <a:pPr algn="just">
              <a:buSzPct val="70000"/>
            </a:pPr>
            <a:r>
              <a:rPr lang="en-US" altLang="ko-KR" sz="2400" dirty="0"/>
              <a:t>1 4 7 10</a:t>
            </a:r>
          </a:p>
          <a:p>
            <a:pPr algn="just">
              <a:buSzPct val="70000"/>
            </a:pPr>
            <a:r>
              <a:rPr lang="en-US" altLang="ko-KR" sz="2400" dirty="0"/>
              <a:t>2 5 8 11</a:t>
            </a:r>
          </a:p>
          <a:p>
            <a:pPr algn="just">
              <a:buSzPct val="70000"/>
            </a:pPr>
            <a:r>
              <a:rPr lang="en-US" altLang="ko-KR" sz="2400" dirty="0"/>
              <a:t>3 6 9 12</a:t>
            </a:r>
          </a:p>
        </p:txBody>
      </p:sp>
    </p:spTree>
    <p:extLst>
      <p:ext uri="{BB962C8B-B14F-4D97-AF65-F5344CB8AC3E}">
        <p14:creationId xmlns:p14="http://schemas.microsoft.com/office/powerpoint/2010/main" val="56285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41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11560" y="1628800"/>
            <a:ext cx="8013965" cy="4176464"/>
            <a:chOff x="698512" y="1448833"/>
            <a:chExt cx="8013965" cy="4176464"/>
          </a:xfrm>
        </p:grpSpPr>
        <p:sp>
          <p:nvSpPr>
            <p:cNvPr id="17" name="object 23"/>
            <p:cNvSpPr/>
            <p:nvPr/>
          </p:nvSpPr>
          <p:spPr>
            <a:xfrm>
              <a:off x="698512" y="1916833"/>
              <a:ext cx="535443" cy="3708464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59632" y="1916833"/>
              <a:ext cx="7452845" cy="3708464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pt-BR" sz="2400" dirty="0"/>
                <a:t>#include &lt;stdio.h&gt;</a:t>
              </a:r>
            </a:p>
            <a:p>
              <a:r>
                <a:rPr lang="pt-BR" sz="2400" dirty="0"/>
                <a:t>int n, m, d[20][20], dt[20][20];</a:t>
              </a:r>
            </a:p>
            <a:p>
              <a:r>
                <a:rPr lang="pt-BR" sz="2400" dirty="0"/>
                <a:t>int main( )</a:t>
              </a:r>
            </a:p>
            <a:p>
              <a:r>
                <a:rPr lang="pt-BR" sz="2400" dirty="0"/>
                <a:t>{</a:t>
              </a:r>
            </a:p>
            <a:p>
              <a:r>
                <a:rPr lang="pt-BR" sz="2400" dirty="0" smtClean="0"/>
                <a:t>    scanf</a:t>
              </a:r>
              <a:r>
                <a:rPr lang="pt-BR" sz="2400" dirty="0"/>
                <a:t>("%d %d", &amp;n, &amp;m);</a:t>
              </a:r>
            </a:p>
            <a:p>
              <a:endParaRPr lang="pt-BR" sz="2400" dirty="0" smtClean="0"/>
            </a:p>
            <a:p>
              <a:r>
                <a:rPr lang="pt-BR" sz="2400" dirty="0" smtClean="0"/>
                <a:t>    for(int </a:t>
              </a:r>
              <a:r>
                <a:rPr lang="pt-BR" sz="2400" dirty="0"/>
                <a:t>i = 1; i &lt; = n; i ++)</a:t>
              </a:r>
            </a:p>
            <a:p>
              <a:r>
                <a:rPr lang="pt-BR" sz="2400" dirty="0" smtClean="0"/>
                <a:t>        for(int </a:t>
              </a:r>
              <a:r>
                <a:rPr lang="pt-BR" sz="2400" dirty="0"/>
                <a:t>j = 1; j &lt;= m; j ++)</a:t>
              </a:r>
            </a:p>
            <a:p>
              <a:r>
                <a:rPr lang="pt-BR" sz="2400" dirty="0" smtClean="0"/>
                <a:t>           scanf</a:t>
              </a:r>
              <a:r>
                <a:rPr lang="pt-BR" sz="2400" dirty="0"/>
                <a:t>("%d", &amp;d[i][j]);</a:t>
              </a:r>
              <a:endParaRPr lang="en-US" sz="2400" dirty="0"/>
            </a:p>
          </p:txBody>
        </p:sp>
        <p:sp>
          <p:nvSpPr>
            <p:cNvPr id="19" name="object 28"/>
            <p:cNvSpPr/>
            <p:nvPr/>
          </p:nvSpPr>
          <p:spPr>
            <a:xfrm>
              <a:off x="698512" y="1448833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231560" y="833953"/>
            <a:ext cx="37545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>
                <a:solidFill>
                  <a:schemeClr val="accent2"/>
                </a:solidFill>
              </a:rPr>
              <a:t>2</a:t>
            </a:r>
            <a:r>
              <a:rPr lang="ko-KR" altLang="en-US" sz="3000" b="1" dirty="0">
                <a:solidFill>
                  <a:schemeClr val="accent2"/>
                </a:solidFill>
              </a:rPr>
              <a:t>차원 </a:t>
            </a:r>
            <a:r>
              <a:rPr lang="ko-KR" altLang="en-US" sz="3000" b="1" dirty="0" err="1">
                <a:solidFill>
                  <a:schemeClr val="accent2"/>
                </a:solidFill>
              </a:rPr>
              <a:t>누적합</a:t>
            </a:r>
            <a:r>
              <a:rPr lang="ko-KR" altLang="en-US" sz="3000" b="1" dirty="0">
                <a:solidFill>
                  <a:schemeClr val="accent2"/>
                </a:solidFill>
              </a:rPr>
              <a:t> 만들기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08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526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42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07239" y="1556792"/>
            <a:ext cx="8013965" cy="4471737"/>
            <a:chOff x="698512" y="1921688"/>
            <a:chExt cx="8013965" cy="4471737"/>
          </a:xfrm>
        </p:grpSpPr>
        <p:sp>
          <p:nvSpPr>
            <p:cNvPr id="17" name="object 23"/>
            <p:cNvSpPr/>
            <p:nvPr/>
          </p:nvSpPr>
          <p:spPr>
            <a:xfrm>
              <a:off x="698512" y="1921688"/>
              <a:ext cx="535443" cy="4471737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/>
                <a:t>11</a:t>
              </a:r>
            </a:p>
            <a:p>
              <a:pPr algn="ctr"/>
              <a:r>
                <a:rPr lang="en-US" sz="2400" dirty="0"/>
                <a:t>12</a:t>
              </a:r>
            </a:p>
            <a:p>
              <a:pPr algn="ctr"/>
              <a:r>
                <a:rPr lang="en-US" sz="2400" dirty="0"/>
                <a:t>13</a:t>
              </a:r>
            </a:p>
            <a:p>
              <a:pPr algn="ctr"/>
              <a:endParaRPr lang="en-US" sz="2400" dirty="0" smtClean="0"/>
            </a:p>
            <a:p>
              <a:pPr algn="ctr"/>
              <a:r>
                <a:rPr lang="en-US" sz="2400" dirty="0" smtClean="0"/>
                <a:t>14</a:t>
              </a:r>
              <a:endParaRPr lang="en-US" sz="2400" dirty="0"/>
            </a:p>
            <a:p>
              <a:pPr algn="ctr"/>
              <a:r>
                <a:rPr lang="en-US" sz="2400" dirty="0"/>
                <a:t>15</a:t>
              </a:r>
            </a:p>
            <a:p>
              <a:pPr algn="ctr"/>
              <a:r>
                <a:rPr lang="en-US" sz="2400" dirty="0"/>
                <a:t>16</a:t>
              </a:r>
            </a:p>
            <a:p>
              <a:pPr algn="ctr"/>
              <a:r>
                <a:rPr lang="en-US" sz="2400" dirty="0" smtClean="0"/>
                <a:t>17</a:t>
              </a:r>
            </a:p>
            <a:p>
              <a:pPr algn="ctr"/>
              <a:r>
                <a:rPr lang="en-US" sz="2400" dirty="0"/>
                <a:t>18</a:t>
              </a:r>
            </a:p>
            <a:p>
              <a:pPr algn="ctr"/>
              <a:r>
                <a:rPr lang="en-US" sz="2400" dirty="0"/>
                <a:t>19</a:t>
              </a:r>
            </a:p>
            <a:p>
              <a:pPr algn="ctr"/>
              <a:r>
                <a:rPr lang="en-US" sz="2400" dirty="0"/>
                <a:t>20</a:t>
              </a:r>
            </a:p>
            <a:p>
              <a:pPr algn="ctr"/>
              <a:r>
                <a:rPr lang="en-US" sz="2400" dirty="0"/>
                <a:t>21</a:t>
              </a:r>
              <a:endParaRPr lang="en-US" sz="2400" dirty="0" smtClean="0"/>
            </a:p>
          </p:txBody>
        </p:sp>
        <p:sp>
          <p:nvSpPr>
            <p:cNvPr id="18" name="object 24"/>
            <p:cNvSpPr/>
            <p:nvPr/>
          </p:nvSpPr>
          <p:spPr>
            <a:xfrm>
              <a:off x="1259632" y="1921688"/>
              <a:ext cx="7452845" cy="4471737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pt-BR" sz="2400" dirty="0" smtClean="0"/>
                <a:t>    for(int </a:t>
              </a:r>
              <a:r>
                <a:rPr lang="pt-BR" sz="2400" dirty="0"/>
                <a:t>i = 1; i &lt;= n; i ++)</a:t>
              </a:r>
            </a:p>
            <a:p>
              <a:r>
                <a:rPr lang="pt-BR" sz="2400" dirty="0" smtClean="0"/>
                <a:t>        for(int </a:t>
              </a:r>
              <a:r>
                <a:rPr lang="pt-BR" sz="2400" dirty="0"/>
                <a:t>j = 1; j &lt;= m; j ++)</a:t>
              </a:r>
            </a:p>
            <a:p>
              <a:r>
                <a:rPr lang="pt-BR" sz="2400" dirty="0" smtClean="0"/>
                <a:t>            dt[i</a:t>
              </a:r>
              <a:r>
                <a:rPr lang="pt-BR" sz="2400" dirty="0"/>
                <a:t>][j] = d[i][j] + dt[i - 1][j] + dt[i][j - 1] - dt[i - 1][j - 1</a:t>
              </a:r>
              <a:r>
                <a:rPr lang="pt-BR" sz="2400" dirty="0" smtClean="0"/>
                <a:t>];</a:t>
              </a:r>
            </a:p>
            <a:p>
              <a:endParaRPr lang="pt-BR" sz="2400" dirty="0"/>
            </a:p>
            <a:p>
              <a:r>
                <a:rPr lang="pt-BR" sz="2400" dirty="0" smtClean="0"/>
                <a:t>    for(int </a:t>
              </a:r>
              <a:r>
                <a:rPr lang="pt-BR" sz="2400" dirty="0"/>
                <a:t>i = 1; i &lt;= n; i ++)</a:t>
              </a:r>
            </a:p>
            <a:p>
              <a:r>
                <a:rPr lang="pt-BR" sz="2400" dirty="0" smtClean="0"/>
                <a:t>    {</a:t>
              </a:r>
              <a:endParaRPr lang="pt-BR" sz="2400" dirty="0"/>
            </a:p>
            <a:p>
              <a:r>
                <a:rPr lang="pt-BR" sz="2400" dirty="0" smtClean="0"/>
                <a:t>        for(int </a:t>
              </a:r>
              <a:r>
                <a:rPr lang="pt-BR" sz="2400" dirty="0"/>
                <a:t>j = 1; j &lt;= m; j ++)</a:t>
              </a:r>
            </a:p>
            <a:p>
              <a:r>
                <a:rPr lang="pt-BR" sz="2400" dirty="0" smtClean="0"/>
                <a:t>            printf</a:t>
              </a:r>
              <a:r>
                <a:rPr lang="pt-BR" sz="2400" dirty="0"/>
                <a:t>("%d ", dt[i][j]);</a:t>
              </a:r>
            </a:p>
            <a:p>
              <a:r>
                <a:rPr lang="pt-BR" sz="2400" dirty="0" smtClean="0"/>
                <a:t>        printf</a:t>
              </a:r>
              <a:r>
                <a:rPr lang="pt-BR" sz="2400" dirty="0"/>
                <a:t>("\n");</a:t>
              </a:r>
            </a:p>
            <a:p>
              <a:r>
                <a:rPr lang="pt-BR" sz="2400" dirty="0" smtClean="0"/>
                <a:t>    }</a:t>
              </a:r>
              <a:endParaRPr lang="pt-BR" sz="2400" dirty="0"/>
            </a:p>
            <a:p>
              <a:r>
                <a:rPr lang="pt-BR" sz="2400" dirty="0"/>
                <a:t>}</a:t>
              </a:r>
              <a:endParaRPr lang="en-US" sz="2400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231560" y="833953"/>
            <a:ext cx="37545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>
                <a:solidFill>
                  <a:schemeClr val="accent2"/>
                </a:solidFill>
              </a:rPr>
              <a:t>2</a:t>
            </a:r>
            <a:r>
              <a:rPr lang="ko-KR" altLang="en-US" sz="3000" b="1">
                <a:solidFill>
                  <a:schemeClr val="accent2"/>
                </a:solidFill>
              </a:rPr>
              <a:t>차원 누적합 만들기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9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08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851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43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1560" y="1625575"/>
            <a:ext cx="8017244" cy="2387126"/>
            <a:chOff x="1128475" y="2425200"/>
            <a:chExt cx="4649306" cy="1057328"/>
          </a:xfrm>
        </p:grpSpPr>
        <p:sp>
          <p:nvSpPr>
            <p:cNvPr id="16" name="object 4"/>
            <p:cNvSpPr/>
            <p:nvPr/>
          </p:nvSpPr>
          <p:spPr>
            <a:xfrm>
              <a:off x="1846494" y="2636912"/>
              <a:ext cx="3931287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712838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652625"/>
              <a:ext cx="712838" cy="829903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02</a:t>
              </a:r>
            </a:p>
            <a:p>
              <a:pPr algn="ctr"/>
              <a:r>
                <a:rPr lang="en-US" altLang="ko-KR" sz="2400" dirty="0" smtClean="0"/>
                <a:t>07~09</a:t>
              </a:r>
            </a:p>
            <a:p>
              <a:pPr algn="ctr"/>
              <a:endParaRPr lang="en-US" altLang="ko-KR" sz="2400" dirty="0"/>
            </a:p>
            <a:p>
              <a:pPr algn="ctr"/>
              <a:r>
                <a:rPr lang="en-US" altLang="ko-KR" sz="2400" dirty="0"/>
                <a:t>11~13</a:t>
              </a:r>
            </a:p>
            <a:p>
              <a:pPr algn="ctr"/>
              <a:r>
                <a:rPr lang="en-US" altLang="ko-KR" sz="2400" dirty="0"/>
                <a:t>15~20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846494" y="2652625"/>
              <a:ext cx="3931287" cy="829903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dirty="0"/>
                <a:t>최대 크기 </a:t>
              </a:r>
              <a:r>
                <a:rPr lang="en-US" altLang="ko-KR" sz="2400" dirty="0" smtClean="0"/>
                <a:t>20*20</a:t>
              </a:r>
              <a:r>
                <a:rPr lang="ko-KR" altLang="en-US" sz="2400" dirty="0"/>
                <a:t>의 </a:t>
              </a:r>
              <a:r>
                <a:rPr lang="en-US" altLang="ko-KR" sz="2400" dirty="0"/>
                <a:t>2</a:t>
              </a:r>
              <a:r>
                <a:rPr lang="ko-KR" altLang="en-US" sz="2400" dirty="0"/>
                <a:t>차원 배열</a:t>
              </a:r>
            </a:p>
            <a:p>
              <a:r>
                <a:rPr lang="en-US" altLang="ko-KR" sz="2400" dirty="0" smtClean="0"/>
                <a:t>n*m</a:t>
              </a:r>
              <a:r>
                <a:rPr lang="ko-KR" altLang="en-US" sz="2400" dirty="0"/>
                <a:t>개의 정수를 </a:t>
              </a:r>
              <a:r>
                <a:rPr lang="ko-KR" altLang="en-US" sz="2400" dirty="0" err="1"/>
                <a:t>입력받아</a:t>
              </a:r>
              <a:r>
                <a:rPr lang="ko-KR" altLang="en-US" sz="2400" dirty="0"/>
                <a:t> 배열 </a:t>
              </a:r>
              <a:r>
                <a:rPr lang="en-US" altLang="ko-KR" sz="2400" dirty="0"/>
                <a:t>d</a:t>
              </a:r>
              <a:r>
                <a:rPr lang="ko-KR" altLang="en-US" sz="2400" dirty="0"/>
                <a:t>에 순서대로 저장</a:t>
              </a:r>
            </a:p>
            <a:p>
              <a:r>
                <a:rPr lang="en-US" altLang="ko-KR" sz="2400" dirty="0"/>
                <a:t>2</a:t>
              </a:r>
              <a:r>
                <a:rPr lang="ko-KR" altLang="en-US" sz="2400" dirty="0"/>
                <a:t>차원 </a:t>
              </a:r>
              <a:r>
                <a:rPr lang="ko-KR" altLang="en-US" sz="2400" dirty="0" err="1"/>
                <a:t>누적합을</a:t>
              </a:r>
              <a:r>
                <a:rPr lang="ko-KR" altLang="en-US" sz="2400" dirty="0"/>
                <a:t> 계산해 배열 </a:t>
              </a:r>
              <a:r>
                <a:rPr lang="en-US" altLang="ko-KR" sz="2400" dirty="0" err="1"/>
                <a:t>dt</a:t>
              </a:r>
              <a:r>
                <a:rPr lang="ko-KR" altLang="en-US" sz="2400" dirty="0"/>
                <a:t>에 저장</a:t>
              </a:r>
            </a:p>
            <a:p>
              <a:r>
                <a:rPr lang="en-US" altLang="ko-KR" sz="2400" dirty="0"/>
                <a:t>2</a:t>
              </a:r>
              <a:r>
                <a:rPr lang="ko-KR" altLang="en-US" sz="2400" dirty="0"/>
                <a:t>차원 </a:t>
              </a:r>
              <a:r>
                <a:rPr lang="ko-KR" altLang="en-US" sz="2400" dirty="0" err="1"/>
                <a:t>누적합</a:t>
              </a:r>
              <a:r>
                <a:rPr lang="ko-KR" altLang="en-US" sz="2400" dirty="0"/>
                <a:t> 결과를 출력</a:t>
              </a:r>
              <a:endParaRPr sz="2400" dirty="0"/>
            </a:p>
          </p:txBody>
        </p:sp>
        <p:sp>
          <p:nvSpPr>
            <p:cNvPr id="21" name="object 13"/>
            <p:cNvSpPr/>
            <p:nvPr/>
          </p:nvSpPr>
          <p:spPr>
            <a:xfrm>
              <a:off x="1128475" y="2425200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620493" y="4281183"/>
            <a:ext cx="8008311" cy="2154057"/>
            <a:chOff x="1099597" y="3854579"/>
            <a:chExt cx="4678450" cy="863370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2"/>
              <a:ext cx="4678450" cy="677047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99597" y="3854579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2231560" y="833953"/>
            <a:ext cx="37545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>
                <a:solidFill>
                  <a:schemeClr val="accent2"/>
                </a:solidFill>
              </a:rPr>
              <a:t>2</a:t>
            </a:r>
            <a:r>
              <a:rPr lang="ko-KR" altLang="en-US" sz="3000" b="1">
                <a:solidFill>
                  <a:schemeClr val="accent2"/>
                </a:solidFill>
              </a:rPr>
              <a:t>차원 누적합 만들기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3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3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08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487" y="4841398"/>
            <a:ext cx="1296145" cy="1545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62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44</a:t>
            </a:fld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611560" y="1476360"/>
            <a:ext cx="7992887" cy="116055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3"/>
              </a:buBlip>
            </a:pPr>
            <a:r>
              <a:rPr lang="en-US" altLang="ko-KR" sz="3000" b="1" dirty="0">
                <a:solidFill>
                  <a:schemeClr val="tx1"/>
                </a:solidFill>
              </a:rPr>
              <a:t>2</a:t>
            </a:r>
            <a:r>
              <a:rPr lang="ko-KR" altLang="en-US" sz="3000" b="1" dirty="0">
                <a:solidFill>
                  <a:schemeClr val="tx1"/>
                </a:solidFill>
              </a:rPr>
              <a:t>차원 배열을 이용해 파스칼의 삼각형을 출력하는 프로그램을 작성해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보자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.</a:t>
            </a:r>
            <a:endParaRPr lang="en-US" altLang="ko-KR" sz="3000" b="1" dirty="0">
              <a:solidFill>
                <a:schemeClr val="tx1"/>
              </a:solidFill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04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7308304" y="2135862"/>
            <a:ext cx="1230512" cy="526104"/>
            <a:chOff x="6742623" y="1607576"/>
            <a:chExt cx="1456880" cy="627589"/>
          </a:xfrm>
        </p:grpSpPr>
        <p:sp>
          <p:nvSpPr>
            <p:cNvPr id="10" name="모서리가 둥근 직사각형 9">
              <a:hlinkClick r:id="rId4" action="ppaction://hlinkpres?slideindex=1&amp;slidetitle="/>
            </p:cNvPr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2" name="그림 11">
              <a:hlinkClick r:id="rId4" action="ppaction://hlinkpres?slideindex=1&amp;slidetitle=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004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23395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chemeClr val="tx1"/>
                </a:solidFill>
              </a:rPr>
              <a:t>정수</a:t>
            </a:r>
            <a:r>
              <a:rPr lang="en-US" altLang="ko-KR" sz="3000" b="1" dirty="0">
                <a:solidFill>
                  <a:schemeClr val="tx1"/>
                </a:solidFill>
              </a:rPr>
              <a:t>(n) 1</a:t>
            </a:r>
            <a:r>
              <a:rPr lang="ko-KR" altLang="en-US" sz="3000" b="1" dirty="0">
                <a:solidFill>
                  <a:schemeClr val="tx1"/>
                </a:solidFill>
              </a:rPr>
              <a:t>개가 입력되었을 때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그 개수 높이의 별 삼각형을 출력하는 프로그램을 작성해 보자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.(1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=n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=100</a:t>
            </a:r>
            <a:r>
              <a:rPr lang="en-US" altLang="ko-KR" sz="3000" b="1" dirty="0">
                <a:solidFill>
                  <a:schemeClr val="tx1"/>
                </a:solidFill>
              </a:rPr>
              <a:t>)</a:t>
            </a:r>
          </a:p>
          <a:p>
            <a:pPr algn="just">
              <a:lnSpc>
                <a:spcPts val="2500"/>
              </a:lnSpc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lnSpc>
                <a:spcPts val="2500"/>
              </a:lnSpc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층의 높이를 의미하는 </a:t>
            </a: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이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lnSpc>
                <a:spcPts val="2500"/>
              </a:lnSpc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lnSpc>
                <a:spcPts val="25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층의 별 삼각형을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lnSpc>
                <a:spcPts val="2500"/>
              </a:lnSpc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lnSpc>
                <a:spcPts val="25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5</a:t>
            </a:r>
          </a:p>
          <a:p>
            <a:pPr algn="just">
              <a:lnSpc>
                <a:spcPts val="2500"/>
              </a:lnSpc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lnSpc>
                <a:spcPts val="25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*</a:t>
            </a:r>
          </a:p>
          <a:p>
            <a:pPr algn="just">
              <a:lnSpc>
                <a:spcPts val="25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**</a:t>
            </a:r>
          </a:p>
          <a:p>
            <a:pPr algn="just">
              <a:lnSpc>
                <a:spcPts val="25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***</a:t>
            </a:r>
          </a:p>
          <a:p>
            <a:pPr algn="just">
              <a:lnSpc>
                <a:spcPts val="25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****</a:t>
            </a:r>
          </a:p>
          <a:p>
            <a:pPr algn="just">
              <a:lnSpc>
                <a:spcPts val="25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*****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45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35317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별 삼각형 출력하기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09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690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46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11560" y="1434118"/>
            <a:ext cx="8013965" cy="5068520"/>
            <a:chOff x="698512" y="1451969"/>
            <a:chExt cx="8013965" cy="5068520"/>
          </a:xfrm>
        </p:grpSpPr>
        <p:sp>
          <p:nvSpPr>
            <p:cNvPr id="17" name="object 23"/>
            <p:cNvSpPr/>
            <p:nvPr/>
          </p:nvSpPr>
          <p:spPr>
            <a:xfrm>
              <a:off x="698512" y="1916833"/>
              <a:ext cx="535443" cy="4603656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>
                <a:lnSpc>
                  <a:spcPts val="2600"/>
                </a:lnSpc>
              </a:pPr>
              <a:r>
                <a:rPr lang="en-US" sz="2400" dirty="0"/>
                <a:t>01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/>
                <a:t>02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/>
                <a:t>03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/>
                <a:t>04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/>
                <a:t>05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/>
                <a:t>06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/>
                <a:t>07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/>
                <a:t>08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/>
                <a:t>09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/>
                <a:t>10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/>
                <a:t>11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/>
                <a:t>12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/>
                <a:t>13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/>
                <a:t>14</a:t>
              </a:r>
              <a:endParaRPr lang="en-US" sz="2400" dirty="0" smtClean="0"/>
            </a:p>
          </p:txBody>
        </p:sp>
        <p:sp>
          <p:nvSpPr>
            <p:cNvPr id="18" name="object 24"/>
            <p:cNvSpPr/>
            <p:nvPr/>
          </p:nvSpPr>
          <p:spPr>
            <a:xfrm>
              <a:off x="1259632" y="1916833"/>
              <a:ext cx="7452845" cy="4603656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pPr>
                <a:lnSpc>
                  <a:spcPts val="2600"/>
                </a:lnSpc>
              </a:pPr>
              <a:r>
                <a:rPr lang="pt-BR" sz="2400" dirty="0"/>
                <a:t>#include &lt;stdio.h&gt;</a:t>
              </a:r>
            </a:p>
            <a:p>
              <a:pPr>
                <a:lnSpc>
                  <a:spcPts val="2600"/>
                </a:lnSpc>
              </a:pPr>
              <a:r>
                <a:rPr lang="pt-BR" sz="2400" dirty="0"/>
                <a:t>char star[110][110];</a:t>
              </a:r>
            </a:p>
            <a:p>
              <a:pPr>
                <a:lnSpc>
                  <a:spcPts val="2600"/>
                </a:lnSpc>
              </a:pPr>
              <a:r>
                <a:rPr lang="pt-BR" sz="2400" dirty="0"/>
                <a:t>int main( )</a:t>
              </a:r>
            </a:p>
            <a:p>
              <a:pPr>
                <a:lnSpc>
                  <a:spcPts val="2600"/>
                </a:lnSpc>
              </a:pPr>
              <a:r>
                <a:rPr lang="pt-BR" sz="2400" dirty="0"/>
                <a:t>{</a:t>
              </a:r>
            </a:p>
            <a:p>
              <a:pPr>
                <a:lnSpc>
                  <a:spcPts val="2600"/>
                </a:lnSpc>
              </a:pPr>
              <a:r>
                <a:rPr lang="pt-BR" sz="2400" dirty="0" smtClean="0"/>
                <a:t>    int </a:t>
              </a:r>
              <a:r>
                <a:rPr lang="pt-BR" sz="2400" dirty="0"/>
                <a:t>n;</a:t>
              </a:r>
            </a:p>
            <a:p>
              <a:pPr>
                <a:lnSpc>
                  <a:spcPts val="2600"/>
                </a:lnSpc>
              </a:pPr>
              <a:r>
                <a:rPr lang="pt-BR" sz="2400" dirty="0" smtClean="0"/>
                <a:t>    scanf</a:t>
              </a:r>
              <a:r>
                <a:rPr lang="pt-BR" sz="2400" dirty="0"/>
                <a:t>("%d", &amp;n</a:t>
              </a:r>
              <a:r>
                <a:rPr lang="pt-BR" sz="2400" dirty="0" smtClean="0"/>
                <a:t>);</a:t>
              </a:r>
            </a:p>
            <a:p>
              <a:pPr>
                <a:lnSpc>
                  <a:spcPts val="2600"/>
                </a:lnSpc>
              </a:pPr>
              <a:endParaRPr lang="pt-BR" sz="2400" dirty="0"/>
            </a:p>
            <a:p>
              <a:pPr>
                <a:lnSpc>
                  <a:spcPts val="2600"/>
                </a:lnSpc>
              </a:pPr>
              <a:r>
                <a:rPr lang="pt-BR" sz="2400" dirty="0" smtClean="0"/>
                <a:t>    for(int </a:t>
              </a:r>
              <a:r>
                <a:rPr lang="pt-BR" sz="2400" dirty="0"/>
                <a:t>i = 0; i &lt; n; i ++)</a:t>
              </a:r>
            </a:p>
            <a:p>
              <a:pPr>
                <a:lnSpc>
                  <a:spcPts val="2600"/>
                </a:lnSpc>
              </a:pPr>
              <a:r>
                <a:rPr lang="pt-BR" sz="2400" dirty="0" smtClean="0"/>
                <a:t>        for(int </a:t>
              </a:r>
              <a:r>
                <a:rPr lang="pt-BR" sz="2400" dirty="0"/>
                <a:t>j = 0; j &lt;= i; j ++)</a:t>
              </a:r>
            </a:p>
            <a:p>
              <a:pPr>
                <a:lnSpc>
                  <a:spcPts val="2600"/>
                </a:lnSpc>
              </a:pPr>
              <a:r>
                <a:rPr lang="pt-BR" sz="2400" dirty="0" smtClean="0"/>
                <a:t>            star[i</a:t>
              </a:r>
              <a:r>
                <a:rPr lang="pt-BR" sz="2400" dirty="0"/>
                <a:t>][j] = </a:t>
              </a:r>
              <a:r>
                <a:rPr lang="pt-BR" sz="2400" dirty="0" smtClean="0"/>
                <a:t>'*';</a:t>
              </a:r>
            </a:p>
            <a:p>
              <a:pPr>
                <a:lnSpc>
                  <a:spcPts val="2600"/>
                </a:lnSpc>
              </a:pPr>
              <a:endParaRPr lang="pt-BR" sz="2400" dirty="0"/>
            </a:p>
            <a:p>
              <a:pPr>
                <a:lnSpc>
                  <a:spcPts val="2600"/>
                </a:lnSpc>
              </a:pPr>
              <a:r>
                <a:rPr lang="pt-BR" sz="2400" dirty="0" smtClean="0"/>
                <a:t>    for(int </a:t>
              </a:r>
              <a:r>
                <a:rPr lang="pt-BR" sz="2400" dirty="0"/>
                <a:t>i = 0; i &lt; n; i ++)</a:t>
              </a:r>
            </a:p>
            <a:p>
              <a:pPr>
                <a:lnSpc>
                  <a:spcPts val="2600"/>
                </a:lnSpc>
              </a:pPr>
              <a:r>
                <a:rPr lang="pt-BR" sz="2400" dirty="0" smtClean="0"/>
                <a:t>        printf</a:t>
              </a:r>
              <a:r>
                <a:rPr lang="pt-BR" sz="2400" dirty="0"/>
                <a:t>("%s\n", star[i]);</a:t>
              </a:r>
            </a:p>
            <a:p>
              <a:pPr>
                <a:lnSpc>
                  <a:spcPts val="2600"/>
                </a:lnSpc>
              </a:pPr>
              <a:r>
                <a:rPr lang="pt-BR" sz="2400" dirty="0"/>
                <a:t>}</a:t>
              </a:r>
              <a:endParaRPr lang="en-US" sz="2400" dirty="0"/>
            </a:p>
          </p:txBody>
        </p:sp>
        <p:sp>
          <p:nvSpPr>
            <p:cNvPr id="19" name="object 28"/>
            <p:cNvSpPr/>
            <p:nvPr/>
          </p:nvSpPr>
          <p:spPr>
            <a:xfrm>
              <a:off x="698512" y="1451969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231560" y="833953"/>
            <a:ext cx="35317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별 삼각형 출력하기</a:t>
            </a:r>
          </a:p>
        </p:txBody>
      </p:sp>
      <p:grpSp>
        <p:nvGrpSpPr>
          <p:cNvPr id="15" name="그룹 14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1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09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038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47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1560" y="1546730"/>
            <a:ext cx="8008312" cy="1885313"/>
            <a:chOff x="1133655" y="2430416"/>
            <a:chExt cx="4644126" cy="835060"/>
          </a:xfrm>
        </p:grpSpPr>
        <p:sp>
          <p:nvSpPr>
            <p:cNvPr id="16" name="object 4"/>
            <p:cNvSpPr/>
            <p:nvPr/>
          </p:nvSpPr>
          <p:spPr>
            <a:xfrm>
              <a:off x="1846494" y="2636912"/>
              <a:ext cx="3931287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712838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708912"/>
              <a:ext cx="712838" cy="556564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02</a:t>
              </a:r>
            </a:p>
            <a:p>
              <a:pPr algn="ctr"/>
              <a:r>
                <a:rPr lang="en-US" altLang="ko-KR" sz="2400" dirty="0"/>
                <a:t>08~10</a:t>
              </a:r>
            </a:p>
            <a:p>
              <a:pPr algn="ctr"/>
              <a:r>
                <a:rPr lang="en-US" altLang="ko-KR" sz="2400" dirty="0"/>
                <a:t>12~13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846494" y="2708912"/>
              <a:ext cx="3931287" cy="556564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dirty="0"/>
                <a:t>최대 크기 </a:t>
              </a:r>
              <a:r>
                <a:rPr lang="en-US" altLang="ko-KR" sz="2400" dirty="0" smtClean="0"/>
                <a:t>110*110</a:t>
              </a:r>
              <a:r>
                <a:rPr lang="ko-KR" altLang="en-US" sz="2400" dirty="0"/>
                <a:t>의 </a:t>
              </a:r>
              <a:r>
                <a:rPr lang="en-US" altLang="ko-KR" sz="2400" dirty="0"/>
                <a:t>2</a:t>
              </a:r>
              <a:r>
                <a:rPr lang="ko-KR" altLang="en-US" sz="2400" dirty="0"/>
                <a:t>차원 배열</a:t>
              </a:r>
            </a:p>
            <a:p>
              <a:r>
                <a:rPr lang="ko-KR" altLang="en-US" sz="2400" dirty="0"/>
                <a:t>각 좌표에 별 채우기</a:t>
              </a:r>
            </a:p>
            <a:p>
              <a:r>
                <a:rPr lang="en-US" altLang="ko-KR" sz="2400" dirty="0"/>
                <a:t>2</a:t>
              </a:r>
              <a:r>
                <a:rPr lang="ko-KR" altLang="en-US" sz="2400" dirty="0"/>
                <a:t>차원 배열에 채워져 있는 별을 줄 단위로 출력</a:t>
              </a:r>
              <a:endParaRPr sz="2400" dirty="0"/>
            </a:p>
          </p:txBody>
        </p:sp>
        <p:sp>
          <p:nvSpPr>
            <p:cNvPr id="21" name="object 13"/>
            <p:cNvSpPr/>
            <p:nvPr/>
          </p:nvSpPr>
          <p:spPr>
            <a:xfrm>
              <a:off x="1133655" y="2430416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611560" y="3599574"/>
            <a:ext cx="8008312" cy="2589244"/>
            <a:chOff x="1099596" y="3853322"/>
            <a:chExt cx="4678451" cy="1037798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2"/>
              <a:ext cx="4678450" cy="850218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99596" y="3853322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231560" y="833953"/>
            <a:ext cx="35317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별 삼각형 출력하기</a:t>
            </a:r>
          </a:p>
        </p:txBody>
      </p:sp>
      <p:grpSp>
        <p:nvGrpSpPr>
          <p:cNvPr id="27" name="그룹 26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8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9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09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531" y="4183549"/>
            <a:ext cx="956246" cy="1923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15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23395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chemeClr val="tx1"/>
                </a:solidFill>
              </a:rPr>
              <a:t>정수</a:t>
            </a:r>
            <a:r>
              <a:rPr lang="en-US" altLang="ko-KR" sz="3000" b="1" dirty="0">
                <a:solidFill>
                  <a:schemeClr val="tx1"/>
                </a:solidFill>
              </a:rPr>
              <a:t>(n) 1</a:t>
            </a:r>
            <a:r>
              <a:rPr lang="ko-KR" altLang="en-US" sz="3000" b="1" dirty="0">
                <a:solidFill>
                  <a:schemeClr val="tx1"/>
                </a:solidFill>
              </a:rPr>
              <a:t>개가 입력되었을 때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그 개수 높이의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별을 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X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자로 </a:t>
            </a:r>
            <a:r>
              <a:rPr lang="ko-KR" altLang="en-US" sz="3000" b="1" dirty="0">
                <a:solidFill>
                  <a:schemeClr val="tx1"/>
                </a:solidFill>
              </a:rPr>
              <a:t>출력하는 프로그램을 작성해 보자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.(1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=n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=100</a:t>
            </a:r>
            <a:r>
              <a:rPr lang="en-US" altLang="ko-KR" sz="3000" b="1" dirty="0">
                <a:solidFill>
                  <a:schemeClr val="tx1"/>
                </a:solidFill>
              </a:rPr>
              <a:t>)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층의 높이를 의미하는 </a:t>
            </a: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이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층의 별 *를 출력한다</a:t>
            </a:r>
            <a:r>
              <a:rPr lang="en-US" altLang="ko-KR" sz="2400" dirty="0" smtClean="0">
                <a:solidFill>
                  <a:schemeClr val="tx1"/>
                </a:solidFill>
              </a:rPr>
              <a:t>.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48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378340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accent2"/>
                </a:solidFill>
              </a:rPr>
              <a:t>별을 </a:t>
            </a:r>
            <a:r>
              <a:rPr lang="en-US" altLang="ko-KR" sz="3000" b="1" dirty="0" smtClean="0">
                <a:solidFill>
                  <a:schemeClr val="accent2"/>
                </a:solidFill>
              </a:rPr>
              <a:t>X</a:t>
            </a:r>
            <a:r>
              <a:rPr lang="ko-KR" altLang="en-US" sz="3000" b="1" dirty="0" smtClean="0">
                <a:solidFill>
                  <a:schemeClr val="accent2"/>
                </a:solidFill>
              </a:rPr>
              <a:t>자로 </a:t>
            </a:r>
            <a:r>
              <a:rPr lang="ko-KR" altLang="en-US" sz="3000" b="1" dirty="0">
                <a:solidFill>
                  <a:schemeClr val="accent2"/>
                </a:solidFill>
              </a:rPr>
              <a:t>출력하기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10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611560" y="4293096"/>
            <a:ext cx="4572000" cy="17594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2600"/>
              </a:lnSpc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1 ]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/>
              <a:t>2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1 ]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/>
              <a:t>**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/>
              <a:t>**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4230216" y="4293096"/>
            <a:ext cx="4572000" cy="24263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2600"/>
              </a:lnSpc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2 ]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/>
              <a:t>4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2 ]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/>
              <a:t>* *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/>
              <a:t>**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/>
              <a:t>**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/>
              <a:t>* *</a:t>
            </a:r>
          </a:p>
        </p:txBody>
      </p:sp>
    </p:spTree>
    <p:extLst>
      <p:ext uri="{BB962C8B-B14F-4D97-AF65-F5344CB8AC3E}">
        <p14:creationId xmlns:p14="http://schemas.microsoft.com/office/powerpoint/2010/main" val="375021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49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11560" y="1421009"/>
            <a:ext cx="7988288" cy="5215672"/>
            <a:chOff x="698512" y="1448833"/>
            <a:chExt cx="7988288" cy="5215672"/>
          </a:xfrm>
        </p:grpSpPr>
        <p:sp>
          <p:nvSpPr>
            <p:cNvPr id="17" name="object 23"/>
            <p:cNvSpPr/>
            <p:nvPr/>
          </p:nvSpPr>
          <p:spPr>
            <a:xfrm>
              <a:off x="698512" y="1916833"/>
              <a:ext cx="535443" cy="4747672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>
                <a:lnSpc>
                  <a:spcPts val="2500"/>
                </a:lnSpc>
              </a:pPr>
              <a:r>
                <a:rPr lang="en-US" sz="2400" dirty="0"/>
                <a:t>01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02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03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04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05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06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07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08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09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10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11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12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13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14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15</a:t>
              </a:r>
              <a:endParaRPr lang="en-US" sz="2400" dirty="0" smtClean="0"/>
            </a:p>
          </p:txBody>
        </p:sp>
        <p:sp>
          <p:nvSpPr>
            <p:cNvPr id="18" name="object 24"/>
            <p:cNvSpPr/>
            <p:nvPr/>
          </p:nvSpPr>
          <p:spPr>
            <a:xfrm>
              <a:off x="1233955" y="1916833"/>
              <a:ext cx="7452845" cy="4747672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pPr>
                <a:lnSpc>
                  <a:spcPts val="2500"/>
                </a:lnSpc>
              </a:pPr>
              <a:r>
                <a:rPr lang="pt-BR" sz="2400" dirty="0"/>
                <a:t>#include &lt;stdio.h&gt;</a:t>
              </a:r>
            </a:p>
            <a:p>
              <a:pPr>
                <a:lnSpc>
                  <a:spcPts val="2500"/>
                </a:lnSpc>
              </a:pPr>
              <a:r>
                <a:rPr lang="pt-BR" sz="2400" dirty="0"/>
                <a:t>char cross[110][110];</a:t>
              </a:r>
            </a:p>
            <a:p>
              <a:pPr>
                <a:lnSpc>
                  <a:spcPts val="2500"/>
                </a:lnSpc>
              </a:pPr>
              <a:r>
                <a:rPr lang="pt-BR" sz="2400" dirty="0"/>
                <a:t>int main( )</a:t>
              </a:r>
            </a:p>
            <a:p>
              <a:pPr>
                <a:lnSpc>
                  <a:spcPts val="2500"/>
                </a:lnSpc>
              </a:pPr>
              <a:r>
                <a:rPr lang="pt-BR" sz="2400" dirty="0"/>
                <a:t>{</a:t>
              </a:r>
            </a:p>
            <a:p>
              <a:pPr>
                <a:lnSpc>
                  <a:spcPts val="2500"/>
                </a:lnSpc>
              </a:pPr>
              <a:r>
                <a:rPr lang="pt-BR" sz="2400" dirty="0" smtClean="0"/>
                <a:t>    int </a:t>
              </a:r>
              <a:r>
                <a:rPr lang="pt-BR" sz="2400" dirty="0"/>
                <a:t>n;</a:t>
              </a:r>
            </a:p>
            <a:p>
              <a:pPr>
                <a:lnSpc>
                  <a:spcPts val="2500"/>
                </a:lnSpc>
              </a:pPr>
              <a:r>
                <a:rPr lang="pt-BR" sz="2400" dirty="0" smtClean="0"/>
                <a:t>    scanf</a:t>
              </a:r>
              <a:r>
                <a:rPr lang="pt-BR" sz="2400" dirty="0"/>
                <a:t>("%d", &amp;n</a:t>
              </a:r>
              <a:r>
                <a:rPr lang="pt-BR" sz="2400" dirty="0" smtClean="0"/>
                <a:t>);</a:t>
              </a:r>
            </a:p>
            <a:p>
              <a:pPr>
                <a:lnSpc>
                  <a:spcPts val="2500"/>
                </a:lnSpc>
              </a:pPr>
              <a:endParaRPr lang="pt-BR" sz="2400" dirty="0"/>
            </a:p>
            <a:p>
              <a:pPr>
                <a:lnSpc>
                  <a:spcPts val="2500"/>
                </a:lnSpc>
              </a:pPr>
              <a:r>
                <a:rPr lang="pt-BR" sz="2400" dirty="0" smtClean="0"/>
                <a:t>    for(int </a:t>
              </a:r>
              <a:r>
                <a:rPr lang="pt-BR" sz="2400" dirty="0"/>
                <a:t>i = 0; i &lt; n; i ++)</a:t>
              </a:r>
            </a:p>
            <a:p>
              <a:pPr>
                <a:lnSpc>
                  <a:spcPts val="2500"/>
                </a:lnSpc>
              </a:pPr>
              <a:r>
                <a:rPr lang="pt-BR" sz="2400" dirty="0" smtClean="0"/>
                <a:t>        for(int </a:t>
              </a:r>
              <a:r>
                <a:rPr lang="pt-BR" sz="2400" dirty="0"/>
                <a:t>j = 0; j &lt; n; j ++)</a:t>
              </a:r>
            </a:p>
            <a:p>
              <a:pPr>
                <a:lnSpc>
                  <a:spcPts val="2500"/>
                </a:lnSpc>
              </a:pPr>
              <a:r>
                <a:rPr lang="pt-BR" sz="2400" dirty="0" smtClean="0"/>
                <a:t>            if(i </a:t>
              </a:r>
              <a:r>
                <a:rPr lang="pt-BR" sz="2400" dirty="0"/>
                <a:t>== j || (i + j) == (n - 1)) cross[i][j] = '*';</a:t>
              </a:r>
            </a:p>
            <a:p>
              <a:pPr>
                <a:lnSpc>
                  <a:spcPts val="2500"/>
                </a:lnSpc>
              </a:pPr>
              <a:r>
                <a:rPr lang="pt-BR" sz="2400" dirty="0" smtClean="0"/>
                <a:t>            else </a:t>
              </a:r>
              <a:r>
                <a:rPr lang="pt-BR" sz="2400" dirty="0"/>
                <a:t>cross[i][j] = ' </a:t>
              </a:r>
              <a:r>
                <a:rPr lang="pt-BR" sz="2400" dirty="0" smtClean="0"/>
                <a:t>';</a:t>
              </a:r>
            </a:p>
            <a:p>
              <a:pPr>
                <a:lnSpc>
                  <a:spcPts val="2500"/>
                </a:lnSpc>
              </a:pPr>
              <a:endParaRPr lang="pt-BR" sz="2400" dirty="0"/>
            </a:p>
            <a:p>
              <a:pPr>
                <a:lnSpc>
                  <a:spcPts val="2500"/>
                </a:lnSpc>
              </a:pPr>
              <a:r>
                <a:rPr lang="pt-BR" sz="2400" dirty="0" smtClean="0"/>
                <a:t>    for(int </a:t>
              </a:r>
              <a:r>
                <a:rPr lang="pt-BR" sz="2400" dirty="0"/>
                <a:t>i = 0; i &lt; n; i ++)</a:t>
              </a:r>
            </a:p>
            <a:p>
              <a:pPr>
                <a:lnSpc>
                  <a:spcPts val="2500"/>
                </a:lnSpc>
              </a:pPr>
              <a:r>
                <a:rPr lang="pt-BR" sz="2400" dirty="0" smtClean="0"/>
                <a:t>        printf</a:t>
              </a:r>
              <a:r>
                <a:rPr lang="pt-BR" sz="2400" dirty="0"/>
                <a:t>("%s\n", cross[i]);</a:t>
              </a:r>
            </a:p>
            <a:p>
              <a:pPr>
                <a:lnSpc>
                  <a:spcPts val="2500"/>
                </a:lnSpc>
              </a:pPr>
              <a:r>
                <a:rPr lang="pt-BR" sz="2400" dirty="0"/>
                <a:t>}</a:t>
              </a:r>
              <a:endParaRPr lang="en-US" sz="2400" dirty="0"/>
            </a:p>
          </p:txBody>
        </p:sp>
        <p:sp>
          <p:nvSpPr>
            <p:cNvPr id="19" name="object 28"/>
            <p:cNvSpPr/>
            <p:nvPr/>
          </p:nvSpPr>
          <p:spPr>
            <a:xfrm>
              <a:off x="698512" y="1448833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231560" y="833953"/>
            <a:ext cx="25523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별 * 출력하기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10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0400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28" y="-2669"/>
            <a:ext cx="9138072" cy="5513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endParaRPr lang="en-US" altLang="ko-KR" sz="3000" b="1" dirty="0" smtClean="0">
              <a:solidFill>
                <a:schemeClr val="tx2">
                  <a:lumMod val="60000"/>
                  <a:lumOff val="40000"/>
                </a:schemeClr>
              </a:solidFill>
              <a:latin typeface="+mn-ea"/>
            </a:endParaRPr>
          </a:p>
          <a:p>
            <a:pPr>
              <a:defRPr/>
            </a:pPr>
            <a:r>
              <a:rPr lang="en-US" altLang="ko-KR" sz="3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rPr>
              <a:t>4</a:t>
            </a:r>
            <a:r>
              <a:rPr lang="en-US" altLang="ko-KR" sz="3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rPr>
              <a:t>. </a:t>
            </a:r>
            <a:r>
              <a:rPr lang="ko-KR" altLang="en-US" sz="3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rPr>
              <a:t>데이터와 작업의 모듈화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3000" b="1" kern="1200" dirty="0" smtClean="0">
              <a:solidFill>
                <a:schemeClr val="tx2">
                  <a:lumMod val="60000"/>
                  <a:lumOff val="40000"/>
                </a:schemeClr>
              </a:solidFill>
              <a:latin typeface="+mn-ea"/>
              <a:cs typeface="+mj-cs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52159" y="-2670"/>
            <a:ext cx="2691841" cy="646331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도입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</a:t>
            </a:fld>
            <a:endParaRPr lang="ko-KR" altLang="en-US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1512456"/>
              </p:ext>
            </p:extLst>
          </p:nvPr>
        </p:nvGraphicFramePr>
        <p:xfrm>
          <a:off x="827584" y="1412776"/>
          <a:ext cx="7488832" cy="3168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77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000" b="0" dirty="0" smtClean="0">
                          <a:solidFill>
                            <a:schemeClr val="bg1"/>
                          </a:solidFill>
                        </a:rPr>
                        <a:t>배열</a:t>
                      </a:r>
                      <a:endParaRPr lang="ko-KR" altLang="en-US" sz="30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000" b="0" dirty="0" smtClean="0">
                          <a:solidFill>
                            <a:schemeClr val="bg1"/>
                          </a:solidFill>
                        </a:rPr>
                        <a:t>구조체 설계</a:t>
                      </a:r>
                      <a:endParaRPr lang="ko-KR" altLang="en-US" sz="30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9712">
                <a:tc>
                  <a:txBody>
                    <a:bodyPr/>
                    <a:lstStyle/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02635"/>
              </p:ext>
            </p:extLst>
          </p:nvPr>
        </p:nvGraphicFramePr>
        <p:xfrm>
          <a:off x="5588950" y="3760150"/>
          <a:ext cx="208280" cy="365760"/>
        </p:xfrm>
        <a:graphic>
          <a:graphicData uri="http://schemas.openxmlformats.org/drawingml/2006/table">
            <a:tbl>
              <a:tblPr/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그림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148" y="2645650"/>
            <a:ext cx="3480852" cy="1269014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0823" y="2113228"/>
            <a:ext cx="3537396" cy="2333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04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50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1560" y="1674453"/>
            <a:ext cx="8008312" cy="1899204"/>
            <a:chOff x="1133655" y="2424263"/>
            <a:chExt cx="4644126" cy="841213"/>
          </a:xfrm>
        </p:grpSpPr>
        <p:sp>
          <p:nvSpPr>
            <p:cNvPr id="16" name="object 4"/>
            <p:cNvSpPr/>
            <p:nvPr/>
          </p:nvSpPr>
          <p:spPr>
            <a:xfrm>
              <a:off x="1846494" y="2636912"/>
              <a:ext cx="3931287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712838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708912"/>
              <a:ext cx="712838" cy="556564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02</a:t>
              </a:r>
            </a:p>
            <a:p>
              <a:pPr algn="ctr"/>
              <a:r>
                <a:rPr lang="en-US" altLang="ko-KR" sz="2400" dirty="0"/>
                <a:t>08~11</a:t>
              </a:r>
            </a:p>
            <a:p>
              <a:pPr algn="ctr"/>
              <a:r>
                <a:rPr lang="en-US" altLang="ko-KR" sz="2400" dirty="0"/>
                <a:t>13~14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846494" y="2708912"/>
              <a:ext cx="3931287" cy="556564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dirty="0"/>
                <a:t>최대 크기 </a:t>
              </a:r>
              <a:r>
                <a:rPr lang="en-US" altLang="ko-KR" sz="2400" dirty="0"/>
                <a:t>110*110</a:t>
              </a:r>
              <a:r>
                <a:rPr lang="ko-KR" altLang="en-US" sz="2400" dirty="0"/>
                <a:t>의 </a:t>
              </a:r>
              <a:r>
                <a:rPr lang="en-US" altLang="ko-KR" sz="2400" dirty="0"/>
                <a:t>2</a:t>
              </a:r>
              <a:r>
                <a:rPr lang="ko-KR" altLang="en-US" sz="2400" dirty="0"/>
                <a:t>차원 배열</a:t>
              </a:r>
            </a:p>
            <a:p>
              <a:r>
                <a:rPr lang="ko-KR" altLang="en-US" sz="2400" dirty="0"/>
                <a:t>각 좌표에 별</a:t>
              </a:r>
              <a:r>
                <a:rPr lang="en-US" altLang="ko-KR" sz="2400" dirty="0"/>
                <a:t>(‘*’) </a:t>
              </a:r>
              <a:r>
                <a:rPr lang="ko-KR" altLang="en-US" sz="2400" dirty="0"/>
                <a:t>또는 공백</a:t>
              </a:r>
              <a:r>
                <a:rPr lang="en-US" altLang="ko-KR" sz="2400" dirty="0"/>
                <a:t>(‘ ’) </a:t>
              </a:r>
              <a:r>
                <a:rPr lang="ko-KR" altLang="en-US" sz="2400" dirty="0"/>
                <a:t>채우기</a:t>
              </a:r>
            </a:p>
            <a:p>
              <a:r>
                <a:rPr lang="en-US" altLang="ko-KR" sz="2400" dirty="0"/>
                <a:t>2</a:t>
              </a:r>
              <a:r>
                <a:rPr lang="ko-KR" altLang="en-US" sz="2400" dirty="0"/>
                <a:t>차원 배열에 채워져 있는 별을 줄 단위로 출력</a:t>
              </a:r>
              <a:endParaRPr sz="2400" dirty="0"/>
            </a:p>
          </p:txBody>
        </p:sp>
        <p:sp>
          <p:nvSpPr>
            <p:cNvPr id="21" name="object 13"/>
            <p:cNvSpPr/>
            <p:nvPr/>
          </p:nvSpPr>
          <p:spPr>
            <a:xfrm>
              <a:off x="1133655" y="2424263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611560" y="3884038"/>
            <a:ext cx="8008312" cy="2301211"/>
            <a:chOff x="1099596" y="3853322"/>
            <a:chExt cx="4678451" cy="922351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2"/>
              <a:ext cx="4678450" cy="734771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99596" y="3853322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2231560" y="833953"/>
            <a:ext cx="25523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별 * 출력하기</a:t>
            </a:r>
          </a:p>
        </p:txBody>
      </p:sp>
      <p:grpSp>
        <p:nvGrpSpPr>
          <p:cNvPr id="31" name="그룹 30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3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3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10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890" y="4469140"/>
            <a:ext cx="766557" cy="147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1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899592" y="1628800"/>
            <a:ext cx="7344816" cy="280831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2"/>
              </a:buBlip>
            </a:pP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같은 종류의 변수가 많이 필요할 때에는 배열을 사용할 수 있으며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, 2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차원 이상의 배열도 효과적으로 사용할 </a:t>
            </a:r>
            <a:r>
              <a:rPr lang="ko-KR" altLang="en-US" sz="3000" b="1" dirty="0" smtClean="0">
                <a:solidFill>
                  <a:schemeClr val="tx1"/>
                </a:solidFill>
                <a:latin typeface="+mn-ea"/>
              </a:rPr>
              <a:t>수 있다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.</a:t>
            </a:r>
            <a:endParaRPr lang="en-US" altLang="ko-KR" sz="30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611560" y="980728"/>
            <a:ext cx="201622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정리하기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915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611560" y="951424"/>
            <a:ext cx="2232248" cy="64633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학습 목표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텍스트 개체 틀 4"/>
          <p:cNvSpPr txBox="1">
            <a:spLocks/>
          </p:cNvSpPr>
          <p:nvPr/>
        </p:nvSpPr>
        <p:spPr>
          <a:xfrm>
            <a:off x="1115616" y="1787886"/>
            <a:ext cx="676875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5720" rIns="9000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 smtClean="0">
                <a:latin typeface="+mn-ea"/>
              </a:rPr>
              <a:t>구조체의 </a:t>
            </a:r>
            <a:r>
              <a:rPr lang="ko-KR" altLang="en-US" sz="3000" b="1" dirty="0">
                <a:latin typeface="+mn-ea"/>
              </a:rPr>
              <a:t>개념과 필요성을 이해할 수 있다</a:t>
            </a:r>
            <a:r>
              <a:rPr lang="en-US" altLang="ko-KR" sz="3000" b="1" dirty="0">
                <a:latin typeface="+mn-ea"/>
              </a:rPr>
              <a:t>.</a:t>
            </a:r>
          </a:p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 smtClean="0">
                <a:latin typeface="+mn-ea"/>
              </a:rPr>
              <a:t>문제 </a:t>
            </a:r>
            <a:r>
              <a:rPr lang="ko-KR" altLang="en-US" sz="3000" b="1" dirty="0">
                <a:latin typeface="+mn-ea"/>
              </a:rPr>
              <a:t>해결에 필요한 구조체를 설계해 사용할 수 </a:t>
            </a:r>
            <a:r>
              <a:rPr lang="ko-KR" altLang="en-US" sz="3000" b="1" dirty="0" smtClean="0">
                <a:latin typeface="+mn-ea"/>
              </a:rPr>
              <a:t>있다</a:t>
            </a:r>
            <a:r>
              <a:rPr lang="en-US" altLang="ko-KR" sz="3000" b="1" dirty="0" smtClean="0">
                <a:latin typeface="+mn-ea"/>
              </a:rPr>
              <a:t>.</a:t>
            </a:r>
            <a:endParaRPr lang="ko-KR" altLang="en-US" sz="3000" b="1" spc="-60" dirty="0">
              <a:latin typeface="+mn-ea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683568" y="4317117"/>
            <a:ext cx="1415576" cy="646331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en-US" altLang="ko-KR" sz="3600" b="1" dirty="0" smtClean="0">
                <a:solidFill>
                  <a:schemeClr val="bg1"/>
                </a:solidFill>
                <a:latin typeface="+mn-ea"/>
              </a:rPr>
              <a:t>Think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267744" y="4163228"/>
            <a:ext cx="55051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b="1" dirty="0"/>
              <a:t>여러 가지 변수들을 묶어 하나처럼 사용할 수 있을까</a:t>
            </a:r>
            <a:r>
              <a:rPr lang="en-US" altLang="ko-KR" sz="3000" b="1" dirty="0"/>
              <a:t>?</a:t>
            </a:r>
            <a:endParaRPr lang="ko-KR" altLang="en-US" sz="3000" b="1" dirty="0"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776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구조체의 정의 및 사용</a:t>
            </a: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35564" y="1602201"/>
            <a:ext cx="80512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구조체</a:t>
            </a:r>
            <a:r>
              <a:rPr lang="en-US" altLang="ko-KR" sz="3000" dirty="0">
                <a:latin typeface="+mn-ea"/>
              </a:rPr>
              <a:t>(structure)</a:t>
            </a:r>
            <a:r>
              <a:rPr lang="ko-KR" altLang="en-US" sz="3000" dirty="0">
                <a:latin typeface="+mn-ea"/>
              </a:rPr>
              <a:t>는 다양한 </a:t>
            </a:r>
            <a:r>
              <a:rPr lang="ko-KR" altLang="en-US" sz="3000" dirty="0" err="1">
                <a:latin typeface="+mn-ea"/>
              </a:rPr>
              <a:t>자료형을</a:t>
            </a:r>
            <a:r>
              <a:rPr lang="ko-KR" altLang="en-US" sz="3000" dirty="0">
                <a:latin typeface="+mn-ea"/>
              </a:rPr>
              <a:t> 가지는 변수들을 하나로 묶어 먼저 정의하고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 smtClean="0">
                <a:latin typeface="+mn-ea"/>
              </a:rPr>
              <a:t>그렇게 </a:t>
            </a:r>
            <a:r>
              <a:rPr lang="ko-KR" altLang="en-US" sz="3000" dirty="0">
                <a:latin typeface="+mn-ea"/>
              </a:rPr>
              <a:t>정의된 형태를 마치 새로운 </a:t>
            </a:r>
            <a:r>
              <a:rPr lang="ko-KR" altLang="en-US" sz="3000" dirty="0" err="1">
                <a:latin typeface="+mn-ea"/>
              </a:rPr>
              <a:t>자료형처럼</a:t>
            </a:r>
            <a:r>
              <a:rPr lang="ko-KR" altLang="en-US" sz="3000" dirty="0">
                <a:latin typeface="+mn-ea"/>
              </a:rPr>
              <a:t> 사용할 수 있다</a:t>
            </a:r>
            <a:r>
              <a:rPr lang="en-US" altLang="ko-KR" sz="3000" dirty="0">
                <a:latin typeface="+mn-ea"/>
              </a:rPr>
              <a:t>.</a:t>
            </a: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서로 다른 </a:t>
            </a:r>
            <a:r>
              <a:rPr lang="ko-KR" altLang="en-US" sz="3000" dirty="0" err="1">
                <a:latin typeface="+mn-ea"/>
              </a:rPr>
              <a:t>자료형들을</a:t>
            </a:r>
            <a:r>
              <a:rPr lang="ko-KR" altLang="en-US" sz="3000" dirty="0">
                <a:latin typeface="+mn-ea"/>
              </a:rPr>
              <a:t> 묶음 단위로 처리하는 것이 편리한 문제 상황에서는 구조체를 </a:t>
            </a:r>
            <a:r>
              <a:rPr lang="ko-KR" altLang="en-US" sz="3000" dirty="0" smtClean="0">
                <a:latin typeface="+mn-ea"/>
              </a:rPr>
              <a:t>사용해 </a:t>
            </a:r>
            <a:r>
              <a:rPr lang="ko-KR" altLang="en-US" sz="3000" dirty="0">
                <a:latin typeface="+mn-ea"/>
              </a:rPr>
              <a:t>묶음을 정의하고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그렇게 정의한 구조를 이용해 데이터들을 저장하고 쉽게 다룰 </a:t>
            </a:r>
            <a:r>
              <a:rPr lang="ko-KR" altLang="en-US" sz="3000" dirty="0" smtClean="0">
                <a:latin typeface="+mn-ea"/>
              </a:rPr>
              <a:t>수 있다</a:t>
            </a:r>
            <a:r>
              <a:rPr lang="en-US" altLang="ko-KR" sz="3000" dirty="0">
                <a:latin typeface="+mn-ea"/>
              </a:rPr>
              <a:t>.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60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구조체의 정의 및 사용</a:t>
            </a: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54</a:t>
            </a:fld>
            <a:endParaRPr lang="ko-KR" altLang="en-US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678366"/>
              </p:ext>
            </p:extLst>
          </p:nvPr>
        </p:nvGraphicFramePr>
        <p:xfrm>
          <a:off x="1077226" y="1628800"/>
          <a:ext cx="7488832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28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형태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531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/>
                      <a:r>
                        <a:rPr lang="en-US" altLang="ko-KR" sz="2400" b="0" dirty="0" err="1" smtClean="0">
                          <a:solidFill>
                            <a:schemeClr val="tx1"/>
                          </a:solidFill>
                        </a:rPr>
                        <a:t>struct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이름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/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자료형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변수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1;</a:t>
                      </a:r>
                    </a:p>
                    <a:p>
                      <a:pPr latinLnBrk="1"/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자료형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변수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};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여러 가지 </a:t>
                      </a:r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자료형들을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묶어 원하는 형태로 이름을 붙여 정의한다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구조체 정의 마지막에 세미콜론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781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구조체의 정의 및 사용</a:t>
            </a: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55</a:t>
            </a:fld>
            <a:endParaRPr lang="ko-KR" altLang="en-US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7371798"/>
              </p:ext>
            </p:extLst>
          </p:nvPr>
        </p:nvGraphicFramePr>
        <p:xfrm>
          <a:off x="1067564" y="1518539"/>
          <a:ext cx="7594715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45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301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66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기본 코드</a:t>
                      </a:r>
                      <a:endParaRPr lang="en-US" altLang="ko-KR" sz="2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086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/>
                      <a:r>
                        <a:rPr lang="fr-FR" altLang="ko-KR" sz="2400" b="0" dirty="0" smtClean="0">
                          <a:solidFill>
                            <a:schemeClr val="tx1"/>
                          </a:solidFill>
                        </a:rPr>
                        <a:t>struct point</a:t>
                      </a:r>
                    </a:p>
                    <a:p>
                      <a:pPr latinLnBrk="1"/>
                      <a:r>
                        <a:rPr lang="fr-FR" altLang="ko-KR" sz="2400" b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/>
                      <a:r>
                        <a:rPr lang="fr-FR" altLang="ko-KR" sz="2400" b="0" dirty="0" smtClean="0">
                          <a:solidFill>
                            <a:schemeClr val="tx1"/>
                          </a:solidFill>
                        </a:rPr>
                        <a:t>    int x;</a:t>
                      </a:r>
                    </a:p>
                    <a:p>
                      <a:pPr latinLnBrk="1"/>
                      <a:r>
                        <a:rPr lang="fr-FR" altLang="ko-KR" sz="2400" b="0" dirty="0" smtClean="0">
                          <a:solidFill>
                            <a:schemeClr val="tx1"/>
                          </a:solidFill>
                        </a:rPr>
                        <a:t>    int y;</a:t>
                      </a:r>
                    </a:p>
                    <a:p>
                      <a:pPr latinLnBrk="1"/>
                      <a:r>
                        <a:rPr lang="fr-FR" altLang="ko-KR" sz="2400" b="0" dirty="0" smtClean="0">
                          <a:solidFill>
                            <a:schemeClr val="tx1"/>
                          </a:solidFill>
                        </a:rPr>
                        <a:t>};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내부에 정수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x,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정수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y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영역으로 구성되어 있는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point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라는 형태의 구조체 선언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구성되는 형태만 정의한 것이고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구조체 변수나 구조체 배열을 선언하면 그때 정의한 형태로 변수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배열이 만들어진다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635564" y="4653136"/>
            <a:ext cx="80512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구조체를 선언하면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그러한 구조를 가지는 구조체 변수를 선언할 수 있고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그 구조체 </a:t>
            </a:r>
            <a:r>
              <a:rPr lang="ko-KR" altLang="en-US" sz="3000" dirty="0" smtClean="0">
                <a:latin typeface="+mn-ea"/>
              </a:rPr>
              <a:t>변수의 </a:t>
            </a:r>
            <a:r>
              <a:rPr lang="ko-KR" altLang="en-US" sz="3000" dirty="0">
                <a:latin typeface="+mn-ea"/>
              </a:rPr>
              <a:t>각 요소에 접근해 읽고 쓰기 위해서는 닷</a:t>
            </a:r>
            <a:r>
              <a:rPr lang="en-US" altLang="ko-KR" sz="3000" dirty="0">
                <a:latin typeface="+mn-ea"/>
              </a:rPr>
              <a:t>(dot,‘.’) </a:t>
            </a:r>
            <a:r>
              <a:rPr lang="ko-KR" altLang="en-US" sz="3000" dirty="0">
                <a:latin typeface="+mn-ea"/>
              </a:rPr>
              <a:t>연산자를 사용한다</a:t>
            </a:r>
            <a:r>
              <a:rPr lang="en-US" altLang="ko-KR" sz="3000" dirty="0"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006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23395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chemeClr val="tx1"/>
                </a:solidFill>
              </a:rPr>
              <a:t>두 쌍의 </a:t>
            </a:r>
            <a:r>
              <a:rPr lang="en-US" altLang="ko-KR" sz="3000" b="1" dirty="0">
                <a:solidFill>
                  <a:schemeClr val="tx1"/>
                </a:solidFill>
              </a:rPr>
              <a:t>2</a:t>
            </a:r>
            <a:r>
              <a:rPr lang="ko-KR" altLang="en-US" sz="3000" b="1" dirty="0">
                <a:solidFill>
                  <a:schemeClr val="tx1"/>
                </a:solidFill>
              </a:rPr>
              <a:t>차원 정수 좌표</a:t>
            </a:r>
            <a:r>
              <a:rPr lang="en-US" altLang="ko-KR" sz="3000" b="1" dirty="0">
                <a:solidFill>
                  <a:schemeClr val="tx1"/>
                </a:solidFill>
              </a:rPr>
              <a:t>(x, y)</a:t>
            </a:r>
            <a:r>
              <a:rPr lang="ko-KR" altLang="en-US" sz="3000" b="1" dirty="0">
                <a:solidFill>
                  <a:schemeClr val="tx1"/>
                </a:solidFill>
              </a:rPr>
              <a:t>가 입력되었을 때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두 좌표 사이의 택시 거리를 출력하는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프로그램을 </a:t>
            </a:r>
            <a:r>
              <a:rPr lang="ko-KR" altLang="en-US" sz="3000" b="1" dirty="0">
                <a:solidFill>
                  <a:schemeClr val="tx1"/>
                </a:solidFill>
              </a:rPr>
              <a:t>작성해 보자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3000" b="1" dirty="0" smtClean="0">
                <a:solidFill>
                  <a:schemeClr val="tx1"/>
                </a:solidFill>
              </a:rPr>
              <a:t>(-100000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=x1</a:t>
            </a:r>
            <a:r>
              <a:rPr lang="en-US" altLang="ko-KR" sz="3000" b="1" dirty="0">
                <a:solidFill>
                  <a:schemeClr val="tx1"/>
                </a:solidFill>
              </a:rPr>
              <a:t>, y1, x2, 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y2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=100000)</a:t>
            </a:r>
          </a:p>
          <a:p>
            <a:pPr algn="just">
              <a:buSzPct val="70000"/>
            </a:pPr>
            <a:endParaRPr lang="en-US" altLang="ko-KR" sz="3000" b="1" dirty="0" smtClean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spc="-100" dirty="0">
                <a:solidFill>
                  <a:schemeClr val="tx1"/>
                </a:solidFill>
              </a:rPr>
              <a:t>첫 번째 줄에 첫 번째 좌표</a:t>
            </a:r>
            <a:r>
              <a:rPr lang="en-US" altLang="ko-KR" sz="2400" spc="-100" dirty="0">
                <a:solidFill>
                  <a:schemeClr val="tx1"/>
                </a:solidFill>
              </a:rPr>
              <a:t>(x1, y1)</a:t>
            </a:r>
            <a:r>
              <a:rPr lang="ko-KR" altLang="en-US" sz="2400" spc="-100" dirty="0">
                <a:solidFill>
                  <a:schemeClr val="tx1"/>
                </a:solidFill>
              </a:rPr>
              <a:t>가 공백을 두고 입력된다</a:t>
            </a:r>
            <a:r>
              <a:rPr lang="en-US" altLang="ko-KR" sz="2400" spc="-1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ko-KR" altLang="en-US" sz="2400" spc="-100" dirty="0">
                <a:solidFill>
                  <a:schemeClr val="tx1"/>
                </a:solidFill>
              </a:rPr>
              <a:t>두 번째 줄에 두 번째 좌표</a:t>
            </a:r>
            <a:r>
              <a:rPr lang="en-US" altLang="ko-KR" sz="2400" spc="-100" dirty="0">
                <a:solidFill>
                  <a:schemeClr val="tx1"/>
                </a:solidFill>
              </a:rPr>
              <a:t>(x2, y2)</a:t>
            </a:r>
            <a:r>
              <a:rPr lang="ko-KR" altLang="en-US" sz="2400" spc="-100" dirty="0">
                <a:solidFill>
                  <a:schemeClr val="tx1"/>
                </a:solidFill>
              </a:rPr>
              <a:t>가 공백을 두고 입력된다</a:t>
            </a:r>
            <a:r>
              <a:rPr lang="en-US" altLang="ko-KR" sz="2400" spc="-1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두 점 사이의 택시 거리를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             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1 2 </a:t>
            </a:r>
            <a:r>
              <a:rPr lang="en-US" altLang="ko-KR" sz="2400" dirty="0" smtClean="0">
                <a:solidFill>
                  <a:schemeClr val="tx1"/>
                </a:solidFill>
              </a:rPr>
              <a:t>                          5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3 5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56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35317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택시 거리 계산하기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029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57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11560" y="1628800"/>
            <a:ext cx="8013965" cy="4644464"/>
            <a:chOff x="698512" y="1448833"/>
            <a:chExt cx="8013965" cy="4644464"/>
          </a:xfrm>
        </p:grpSpPr>
        <p:sp>
          <p:nvSpPr>
            <p:cNvPr id="17" name="object 23"/>
            <p:cNvSpPr/>
            <p:nvPr/>
          </p:nvSpPr>
          <p:spPr>
            <a:xfrm>
              <a:off x="698512" y="1916833"/>
              <a:ext cx="535443" cy="4176464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59632" y="1916833"/>
              <a:ext cx="7452845" cy="4176464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pt-BR" sz="2400" dirty="0"/>
                <a:t>#include &lt;stdio.h&gt;</a:t>
              </a:r>
            </a:p>
            <a:p>
              <a:r>
                <a:rPr lang="pt-BR" sz="2400" dirty="0"/>
                <a:t>struct point</a:t>
              </a:r>
            </a:p>
            <a:p>
              <a:r>
                <a:rPr lang="pt-BR" sz="2400" dirty="0"/>
                <a:t>{</a:t>
              </a:r>
            </a:p>
            <a:p>
              <a:r>
                <a:rPr lang="pt-BR" sz="2400" dirty="0" smtClean="0"/>
                <a:t>   int </a:t>
              </a:r>
              <a:r>
                <a:rPr lang="pt-BR" sz="2400" dirty="0"/>
                <a:t>x;</a:t>
              </a:r>
            </a:p>
            <a:p>
              <a:r>
                <a:rPr lang="pt-BR" sz="2400" dirty="0" smtClean="0"/>
                <a:t>   int </a:t>
              </a:r>
              <a:r>
                <a:rPr lang="pt-BR" sz="2400" dirty="0"/>
                <a:t>y;</a:t>
              </a:r>
            </a:p>
            <a:p>
              <a:r>
                <a:rPr lang="pt-BR" sz="2400" dirty="0" smtClean="0"/>
                <a:t>};</a:t>
              </a:r>
            </a:p>
            <a:p>
              <a:endParaRPr lang="pt-BR" sz="2400" dirty="0"/>
            </a:p>
            <a:p>
              <a:r>
                <a:rPr lang="pt-BR" sz="2400" dirty="0"/>
                <a:t>int main( )</a:t>
              </a:r>
            </a:p>
            <a:p>
              <a:r>
                <a:rPr lang="pt-BR" sz="2400" dirty="0"/>
                <a:t>{</a:t>
              </a:r>
            </a:p>
            <a:p>
              <a:r>
                <a:rPr lang="pt-BR" sz="2400" dirty="0" smtClean="0"/>
                <a:t>   point </a:t>
              </a:r>
              <a:r>
                <a:rPr lang="pt-BR" sz="2400" dirty="0"/>
                <a:t>p1, p2;</a:t>
              </a:r>
            </a:p>
            <a:p>
              <a:r>
                <a:rPr lang="pt-BR" sz="2400" dirty="0" smtClean="0"/>
                <a:t>   int </a:t>
              </a:r>
              <a:r>
                <a:rPr lang="pt-BR" sz="2400" dirty="0"/>
                <a:t>d = 0;</a:t>
              </a:r>
              <a:endParaRPr lang="en-US" sz="2400" dirty="0"/>
            </a:p>
          </p:txBody>
        </p:sp>
        <p:sp>
          <p:nvSpPr>
            <p:cNvPr id="19" name="object 28"/>
            <p:cNvSpPr/>
            <p:nvPr/>
          </p:nvSpPr>
          <p:spPr>
            <a:xfrm>
              <a:off x="698512" y="1448833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31560" y="833953"/>
            <a:ext cx="35317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택시 거리 계산하기</a:t>
            </a:r>
          </a:p>
        </p:txBody>
      </p:sp>
      <p:grpSp>
        <p:nvGrpSpPr>
          <p:cNvPr id="20" name="그룹 19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1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654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58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11560" y="1684574"/>
            <a:ext cx="8013965" cy="3463625"/>
            <a:chOff x="698512" y="1921688"/>
            <a:chExt cx="8013965" cy="3463625"/>
          </a:xfrm>
        </p:grpSpPr>
        <p:sp>
          <p:nvSpPr>
            <p:cNvPr id="17" name="object 23"/>
            <p:cNvSpPr/>
            <p:nvPr/>
          </p:nvSpPr>
          <p:spPr>
            <a:xfrm>
              <a:off x="698512" y="1921688"/>
              <a:ext cx="535443" cy="3463625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/>
                <a:t>12</a:t>
              </a:r>
            </a:p>
            <a:p>
              <a:pPr algn="ctr"/>
              <a:r>
                <a:rPr lang="en-US" sz="2400" dirty="0"/>
                <a:t>13</a:t>
              </a:r>
            </a:p>
            <a:p>
              <a:pPr algn="ctr"/>
              <a:r>
                <a:rPr lang="en-US" sz="2400" dirty="0"/>
                <a:t>14</a:t>
              </a:r>
            </a:p>
            <a:p>
              <a:pPr algn="ctr"/>
              <a:r>
                <a:rPr lang="en-US" sz="2400" dirty="0"/>
                <a:t>15</a:t>
              </a:r>
            </a:p>
            <a:p>
              <a:pPr algn="ctr"/>
              <a:r>
                <a:rPr lang="en-US" sz="2400" dirty="0"/>
                <a:t>16</a:t>
              </a:r>
            </a:p>
            <a:p>
              <a:pPr algn="ctr"/>
              <a:r>
                <a:rPr lang="en-US" sz="2400" dirty="0"/>
                <a:t>17</a:t>
              </a:r>
            </a:p>
            <a:p>
              <a:pPr algn="ctr"/>
              <a:r>
                <a:rPr lang="en-US" sz="2400" dirty="0"/>
                <a:t>18</a:t>
              </a:r>
            </a:p>
            <a:p>
              <a:pPr algn="ctr"/>
              <a:r>
                <a:rPr lang="en-US" sz="2400" dirty="0"/>
                <a:t>19</a:t>
              </a:r>
            </a:p>
            <a:p>
              <a:pPr algn="ctr"/>
              <a:r>
                <a:rPr lang="en-US" sz="2400" dirty="0"/>
                <a:t>20</a:t>
              </a:r>
              <a:endParaRPr lang="en-US" sz="2400" dirty="0" smtClean="0"/>
            </a:p>
          </p:txBody>
        </p:sp>
        <p:sp>
          <p:nvSpPr>
            <p:cNvPr id="18" name="object 24"/>
            <p:cNvSpPr/>
            <p:nvPr/>
          </p:nvSpPr>
          <p:spPr>
            <a:xfrm>
              <a:off x="1259632" y="1921688"/>
              <a:ext cx="7452845" cy="3463625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endParaRPr lang="pt-BR" sz="2400" dirty="0" smtClean="0"/>
            </a:p>
            <a:p>
              <a:r>
                <a:rPr lang="pt-BR" sz="2400" dirty="0" smtClean="0"/>
                <a:t>    </a:t>
              </a:r>
              <a:r>
                <a:rPr lang="pt-BR" sz="2400" dirty="0"/>
                <a:t>scanf("%d %d", &amp;p1.x, &amp;p1.y);</a:t>
              </a:r>
            </a:p>
            <a:p>
              <a:r>
                <a:rPr lang="pt-BR" sz="2400" dirty="0" smtClean="0"/>
                <a:t>    scanf</a:t>
              </a:r>
              <a:r>
                <a:rPr lang="pt-BR" sz="2400" dirty="0"/>
                <a:t>("%d %d", &amp;p2.x, &amp;p2.y);</a:t>
              </a:r>
            </a:p>
            <a:p>
              <a:endParaRPr lang="pt-BR" sz="2400" dirty="0" smtClean="0"/>
            </a:p>
            <a:p>
              <a:r>
                <a:rPr lang="pt-BR" sz="2400" dirty="0" smtClean="0"/>
                <a:t>    d </a:t>
              </a:r>
              <a:r>
                <a:rPr lang="pt-BR" sz="2400" dirty="0"/>
                <a:t>+= (p1.x &gt; p2.x)?(p1.x - p2.x):(p2.x - p1.x);</a:t>
              </a:r>
            </a:p>
            <a:p>
              <a:r>
                <a:rPr lang="pt-BR" sz="2400" dirty="0" smtClean="0"/>
                <a:t>    d </a:t>
              </a:r>
              <a:r>
                <a:rPr lang="pt-BR" sz="2400" dirty="0"/>
                <a:t>+= (p1.y &gt; p2.y)?(p1.y - p2.y):(p2.y - p1.y);</a:t>
              </a:r>
            </a:p>
            <a:p>
              <a:endParaRPr lang="pt-BR" sz="2400" dirty="0" smtClean="0"/>
            </a:p>
            <a:p>
              <a:r>
                <a:rPr lang="pt-BR" sz="2400" dirty="0" smtClean="0"/>
                <a:t>    printf</a:t>
              </a:r>
              <a:r>
                <a:rPr lang="pt-BR" sz="2400" dirty="0"/>
                <a:t>("%d\n", d);</a:t>
              </a:r>
            </a:p>
            <a:p>
              <a:r>
                <a:rPr lang="pt-BR" sz="2400" dirty="0"/>
                <a:t>}</a:t>
              </a:r>
              <a:endParaRPr lang="en-US" sz="2400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31560" y="833953"/>
            <a:ext cx="35317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택시 거리 계산하기</a:t>
            </a:r>
          </a:p>
        </p:txBody>
      </p:sp>
      <p:grpSp>
        <p:nvGrpSpPr>
          <p:cNvPr id="20" name="그룹 19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1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887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59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27045" y="1636764"/>
            <a:ext cx="8008310" cy="2006673"/>
            <a:chOff x="1133656" y="2433593"/>
            <a:chExt cx="4644125" cy="888814"/>
          </a:xfrm>
        </p:grpSpPr>
        <p:sp>
          <p:nvSpPr>
            <p:cNvPr id="16" name="object 4"/>
            <p:cNvSpPr/>
            <p:nvPr/>
          </p:nvSpPr>
          <p:spPr>
            <a:xfrm>
              <a:off x="1846494" y="2636912"/>
              <a:ext cx="3931287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712838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652624"/>
              <a:ext cx="712838" cy="669783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02~06</a:t>
              </a:r>
            </a:p>
            <a:p>
              <a:pPr algn="ctr"/>
              <a:r>
                <a:rPr lang="en-US" altLang="ko-KR" sz="2400" dirty="0"/>
                <a:t>10</a:t>
              </a:r>
            </a:p>
            <a:p>
              <a:pPr algn="ctr"/>
              <a:r>
                <a:rPr lang="en-US" altLang="ko-KR" sz="2400" dirty="0"/>
                <a:t>13~14</a:t>
              </a:r>
            </a:p>
            <a:p>
              <a:pPr algn="ctr"/>
              <a:r>
                <a:rPr lang="en-US" altLang="ko-KR" sz="2400" dirty="0"/>
                <a:t>16~17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846494" y="2652624"/>
              <a:ext cx="3931287" cy="669783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spc="-100" dirty="0"/>
                <a:t>정수 </a:t>
              </a:r>
              <a:r>
                <a:rPr lang="en-US" altLang="ko-KR" sz="2400" spc="-100" dirty="0"/>
                <a:t>x, </a:t>
              </a:r>
              <a:r>
                <a:rPr lang="ko-KR" altLang="en-US" sz="2400" spc="-100" dirty="0"/>
                <a:t>정수 </a:t>
              </a:r>
              <a:r>
                <a:rPr lang="en-US" altLang="ko-KR" sz="2400" spc="-100" dirty="0"/>
                <a:t>y </a:t>
              </a:r>
              <a:r>
                <a:rPr lang="ko-KR" altLang="en-US" sz="2400" spc="-100" dirty="0"/>
                <a:t>부분으로 구성된 </a:t>
              </a:r>
              <a:r>
                <a:rPr lang="en-US" altLang="ko-KR" sz="2400" spc="-100" dirty="0"/>
                <a:t>point </a:t>
              </a:r>
              <a:r>
                <a:rPr lang="ko-KR" altLang="en-US" sz="2400" spc="-100" dirty="0"/>
                <a:t>구조체 선언</a:t>
              </a:r>
            </a:p>
            <a:p>
              <a:r>
                <a:rPr lang="en-US" altLang="ko-KR" sz="2400" dirty="0"/>
                <a:t>point </a:t>
              </a:r>
              <a:r>
                <a:rPr lang="ko-KR" altLang="en-US" sz="2400" dirty="0"/>
                <a:t>형태의 구조체 변수 </a:t>
              </a:r>
              <a:r>
                <a:rPr lang="en-US" altLang="ko-KR" sz="2400" dirty="0"/>
                <a:t>p1, p2 </a:t>
              </a:r>
              <a:r>
                <a:rPr lang="ko-KR" altLang="en-US" sz="2400" dirty="0"/>
                <a:t>선언</a:t>
              </a:r>
            </a:p>
            <a:p>
              <a:r>
                <a:rPr lang="ko-KR" altLang="en-US" sz="2400" dirty="0"/>
                <a:t>구조체 변수 </a:t>
              </a:r>
              <a:r>
                <a:rPr lang="en-US" altLang="ko-KR" sz="2400" dirty="0"/>
                <a:t>p1, p2</a:t>
              </a:r>
              <a:r>
                <a:rPr lang="ko-KR" altLang="en-US" sz="2400" dirty="0"/>
                <a:t>의 각 멤버 </a:t>
              </a:r>
              <a:r>
                <a:rPr lang="ko-KR" altLang="en-US" sz="2400" dirty="0" err="1"/>
                <a:t>변숫값을</a:t>
              </a:r>
              <a:r>
                <a:rPr lang="ko-KR" altLang="en-US" sz="2400" dirty="0"/>
                <a:t> 입력</a:t>
              </a:r>
            </a:p>
            <a:p>
              <a:r>
                <a:rPr lang="ko-KR" altLang="en-US" sz="2400" dirty="0"/>
                <a:t>택시 거리 계산</a:t>
              </a:r>
              <a:endParaRPr sz="2400" dirty="0"/>
            </a:p>
          </p:txBody>
        </p:sp>
        <p:sp>
          <p:nvSpPr>
            <p:cNvPr id="21" name="object 13"/>
            <p:cNvSpPr/>
            <p:nvPr/>
          </p:nvSpPr>
          <p:spPr>
            <a:xfrm>
              <a:off x="1134895" y="2433593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627045" y="3891217"/>
            <a:ext cx="8008311" cy="2140330"/>
            <a:chOff x="1099597" y="3853316"/>
            <a:chExt cx="4678450" cy="857868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3"/>
              <a:ext cx="4678450" cy="670281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99597" y="3853316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31560" y="833953"/>
            <a:ext cx="35317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택시 거리 계산하기</a:t>
            </a:r>
          </a:p>
        </p:txBody>
      </p:sp>
      <p:grpSp>
        <p:nvGrpSpPr>
          <p:cNvPr id="28" name="그룹 27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9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4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4606998"/>
            <a:ext cx="810109" cy="123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58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28" y="-2669"/>
            <a:ext cx="9138072" cy="5513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endParaRPr lang="en-US" altLang="ko-KR" sz="3000" b="1" dirty="0" smtClean="0">
              <a:solidFill>
                <a:schemeClr val="tx2">
                  <a:lumMod val="60000"/>
                  <a:lumOff val="40000"/>
                </a:schemeClr>
              </a:solidFill>
              <a:latin typeface="+mn-ea"/>
            </a:endParaRPr>
          </a:p>
          <a:p>
            <a:pPr>
              <a:defRPr/>
            </a:pPr>
            <a:r>
              <a:rPr lang="en-US" altLang="ko-KR" sz="3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rPr>
              <a:t>4</a:t>
            </a:r>
            <a:r>
              <a:rPr lang="en-US" altLang="ko-KR" sz="3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rPr>
              <a:t>. </a:t>
            </a:r>
            <a:r>
              <a:rPr lang="ko-KR" altLang="en-US" sz="3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rPr>
              <a:t>데이터와 작업의 모듈화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3000" b="1" kern="1200" dirty="0" smtClean="0">
              <a:solidFill>
                <a:schemeClr val="tx2">
                  <a:lumMod val="60000"/>
                  <a:lumOff val="40000"/>
                </a:schemeClr>
              </a:solidFill>
              <a:latin typeface="+mn-ea"/>
              <a:cs typeface="+mj-cs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52159" y="-2670"/>
            <a:ext cx="2691841" cy="646331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도입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</a:t>
            </a:fld>
            <a:endParaRPr lang="ko-KR" altLang="en-US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962024"/>
              </p:ext>
            </p:extLst>
          </p:nvPr>
        </p:nvGraphicFramePr>
        <p:xfrm>
          <a:off x="971600" y="908720"/>
          <a:ext cx="7488832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026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000" b="0" dirty="0" smtClean="0">
                          <a:solidFill>
                            <a:schemeClr val="bg1"/>
                          </a:solidFill>
                        </a:rPr>
                        <a:t>for </a:t>
                      </a:r>
                      <a:r>
                        <a:rPr lang="ko-KR" altLang="en-US" sz="3000" b="0" smtClean="0">
                          <a:solidFill>
                            <a:schemeClr val="bg1"/>
                          </a:solidFill>
                        </a:rPr>
                        <a:t>반복</a:t>
                      </a:r>
                      <a:endParaRPr lang="ko-KR" altLang="en-US" sz="30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000" b="0" dirty="0" smtClean="0">
                          <a:solidFill>
                            <a:schemeClr val="bg1"/>
                          </a:solidFill>
                        </a:rPr>
                        <a:t>중첩 반복</a:t>
                      </a:r>
                      <a:endParaRPr lang="ko-KR" altLang="en-US" sz="30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52262">
                <a:tc>
                  <a:txBody>
                    <a:bodyPr/>
                    <a:lstStyle/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ko-KR" altLang="en-US" sz="3000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/>
          </p:nvPr>
        </p:nvGraphicFramePr>
        <p:xfrm>
          <a:off x="5588950" y="3760150"/>
          <a:ext cx="208280" cy="365760"/>
        </p:xfrm>
        <a:graphic>
          <a:graphicData uri="http://schemas.openxmlformats.org/drawingml/2006/table">
            <a:tbl>
              <a:tblPr/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2204864"/>
            <a:ext cx="3248405" cy="323591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4878" y="2780928"/>
            <a:ext cx="3336643" cy="2263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5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60</a:t>
            </a:fld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032344" y="2845410"/>
            <a:ext cx="7587333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ko-KR" sz="2400" dirty="0">
                <a:solidFill>
                  <a:srgbClr val="FF0000"/>
                </a:solidFill>
              </a:rPr>
              <a:t>#include &lt;</a:t>
            </a:r>
            <a:r>
              <a:rPr lang="en-US" altLang="ko-KR" sz="2400" dirty="0" err="1">
                <a:solidFill>
                  <a:srgbClr val="FF0000"/>
                </a:solidFill>
              </a:rPr>
              <a:t>stdio.h</a:t>
            </a:r>
            <a:r>
              <a:rPr lang="en-US" altLang="ko-KR" sz="2400" dirty="0">
                <a:solidFill>
                  <a:srgbClr val="FF0000"/>
                </a:solidFill>
              </a:rPr>
              <a:t>&gt;</a:t>
            </a:r>
          </a:p>
          <a:p>
            <a:pPr>
              <a:lnSpc>
                <a:spcPts val="2500"/>
              </a:lnSpc>
            </a:pPr>
            <a:r>
              <a:rPr lang="en-US" altLang="ko-KR" sz="2400" dirty="0" err="1">
                <a:solidFill>
                  <a:srgbClr val="FF0000"/>
                </a:solidFill>
              </a:rPr>
              <a:t>struct</a:t>
            </a:r>
            <a:r>
              <a:rPr lang="en-US" altLang="ko-KR" sz="2400" dirty="0">
                <a:solidFill>
                  <a:srgbClr val="FF0000"/>
                </a:solidFill>
              </a:rPr>
              <a:t> point</a:t>
            </a:r>
          </a:p>
          <a:p>
            <a:pPr>
              <a:lnSpc>
                <a:spcPts val="2500"/>
              </a:lnSpc>
            </a:pPr>
            <a:r>
              <a:rPr lang="en-US" altLang="ko-KR" sz="2400" dirty="0">
                <a:solidFill>
                  <a:srgbClr val="FF0000"/>
                </a:solidFill>
              </a:rPr>
              <a:t>{</a:t>
            </a:r>
          </a:p>
          <a:p>
            <a:pPr>
              <a:lnSpc>
                <a:spcPts val="2500"/>
              </a:lnSpc>
            </a:pPr>
            <a:r>
              <a:rPr lang="en-US" altLang="ko-KR" sz="2400" dirty="0" smtClean="0">
                <a:solidFill>
                  <a:srgbClr val="FF0000"/>
                </a:solidFill>
              </a:rPr>
              <a:t>    float </a:t>
            </a:r>
            <a:r>
              <a:rPr lang="en-US" altLang="ko-KR" sz="2400" dirty="0">
                <a:solidFill>
                  <a:srgbClr val="FF0000"/>
                </a:solidFill>
              </a:rPr>
              <a:t>x, y;</a:t>
            </a:r>
          </a:p>
          <a:p>
            <a:pPr>
              <a:lnSpc>
                <a:spcPts val="2500"/>
              </a:lnSpc>
            </a:pPr>
            <a:r>
              <a:rPr lang="en-US" altLang="ko-KR" sz="2400" dirty="0">
                <a:solidFill>
                  <a:srgbClr val="FF0000"/>
                </a:solidFill>
              </a:rPr>
              <a:t>};</a:t>
            </a:r>
          </a:p>
          <a:p>
            <a:pPr>
              <a:lnSpc>
                <a:spcPts val="2500"/>
              </a:lnSpc>
            </a:pPr>
            <a:r>
              <a:rPr lang="en-US" altLang="ko-KR" sz="2400" dirty="0" err="1">
                <a:solidFill>
                  <a:srgbClr val="FF0000"/>
                </a:solidFill>
              </a:rPr>
              <a:t>int</a:t>
            </a:r>
            <a:r>
              <a:rPr lang="en-US" altLang="ko-KR" sz="2400" dirty="0">
                <a:solidFill>
                  <a:srgbClr val="FF0000"/>
                </a:solidFill>
              </a:rPr>
              <a:t> main( )</a:t>
            </a:r>
          </a:p>
          <a:p>
            <a:pPr>
              <a:lnSpc>
                <a:spcPts val="2500"/>
              </a:lnSpc>
            </a:pPr>
            <a:r>
              <a:rPr lang="en-US" altLang="ko-KR" sz="2400" dirty="0">
                <a:solidFill>
                  <a:srgbClr val="FF0000"/>
                </a:solidFill>
              </a:rPr>
              <a:t>{</a:t>
            </a:r>
          </a:p>
          <a:p>
            <a:pPr>
              <a:lnSpc>
                <a:spcPts val="2500"/>
              </a:lnSpc>
            </a:pPr>
            <a:r>
              <a:rPr lang="en-US" altLang="ko-KR" sz="2400" dirty="0" smtClean="0">
                <a:solidFill>
                  <a:srgbClr val="FF0000"/>
                </a:solidFill>
              </a:rPr>
              <a:t>    point </a:t>
            </a:r>
            <a:r>
              <a:rPr lang="en-US" altLang="ko-KR" sz="2400" dirty="0">
                <a:solidFill>
                  <a:srgbClr val="FF0000"/>
                </a:solidFill>
              </a:rPr>
              <a:t>p1, p2;</a:t>
            </a:r>
          </a:p>
          <a:p>
            <a:pPr>
              <a:lnSpc>
                <a:spcPts val="2500"/>
              </a:lnSpc>
            </a:pPr>
            <a:r>
              <a:rPr lang="en-US" altLang="ko-KR" sz="2400" dirty="0" smtClean="0">
                <a:solidFill>
                  <a:srgbClr val="FF0000"/>
                </a:solidFill>
              </a:rPr>
              <a:t>    </a:t>
            </a:r>
            <a:r>
              <a:rPr lang="en-US" altLang="ko-KR" sz="2400" dirty="0" err="1" smtClean="0">
                <a:solidFill>
                  <a:srgbClr val="FF0000"/>
                </a:solidFill>
              </a:rPr>
              <a:t>scanf</a:t>
            </a:r>
            <a:r>
              <a:rPr lang="en-US" altLang="ko-KR" sz="2400" dirty="0">
                <a:solidFill>
                  <a:srgbClr val="FF0000"/>
                </a:solidFill>
              </a:rPr>
              <a:t>("%f %f", &amp;p1.x, &amp;p1.y);</a:t>
            </a:r>
          </a:p>
          <a:p>
            <a:pPr>
              <a:lnSpc>
                <a:spcPts val="2500"/>
              </a:lnSpc>
            </a:pPr>
            <a:r>
              <a:rPr lang="en-US" altLang="ko-KR" sz="2400" dirty="0" smtClean="0">
                <a:solidFill>
                  <a:srgbClr val="FF0000"/>
                </a:solidFill>
              </a:rPr>
              <a:t>    </a:t>
            </a:r>
            <a:r>
              <a:rPr lang="en-US" altLang="ko-KR" sz="2400" dirty="0" err="1" smtClean="0">
                <a:solidFill>
                  <a:srgbClr val="FF0000"/>
                </a:solidFill>
              </a:rPr>
              <a:t>scanf</a:t>
            </a:r>
            <a:r>
              <a:rPr lang="en-US" altLang="ko-KR" sz="2400" dirty="0">
                <a:solidFill>
                  <a:srgbClr val="FF0000"/>
                </a:solidFill>
              </a:rPr>
              <a:t>("%f %f", &amp;p2.x, &amp;p2.y);</a:t>
            </a:r>
          </a:p>
          <a:p>
            <a:pPr>
              <a:lnSpc>
                <a:spcPts val="2500"/>
              </a:lnSpc>
            </a:pPr>
            <a:r>
              <a:rPr lang="en-US" altLang="ko-KR" sz="2400" dirty="0" smtClean="0">
                <a:solidFill>
                  <a:srgbClr val="FF0000"/>
                </a:solidFill>
              </a:rPr>
              <a:t>    </a:t>
            </a:r>
            <a:r>
              <a:rPr lang="en-US" altLang="ko-KR" sz="2400" dirty="0" err="1" smtClean="0">
                <a:solidFill>
                  <a:srgbClr val="FF0000"/>
                </a:solidFill>
              </a:rPr>
              <a:t>printf</a:t>
            </a:r>
            <a:r>
              <a:rPr lang="en-US" altLang="ko-KR" sz="2400" dirty="0">
                <a:solidFill>
                  <a:srgbClr val="FF0000"/>
                </a:solidFill>
              </a:rPr>
              <a:t>("%f %f", (p1.x + p2.x) / 2, (p1.y + p2.y) / 2);</a:t>
            </a:r>
          </a:p>
          <a:p>
            <a:pPr>
              <a:lnSpc>
                <a:spcPts val="2500"/>
              </a:lnSpc>
            </a:pPr>
            <a:r>
              <a:rPr lang="en-US" altLang="ko-KR" sz="2400" dirty="0">
                <a:solidFill>
                  <a:srgbClr val="FF0000"/>
                </a:solidFill>
              </a:rPr>
              <a:t>}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11560" y="1404351"/>
            <a:ext cx="7992887" cy="1376577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3"/>
              </a:buBlip>
            </a:pPr>
            <a:r>
              <a:rPr lang="en-US" altLang="ko-KR" sz="3000" b="1" dirty="0">
                <a:solidFill>
                  <a:schemeClr val="tx1"/>
                </a:solidFill>
              </a:rPr>
              <a:t>2</a:t>
            </a:r>
            <a:r>
              <a:rPr lang="ko-KR" altLang="en-US" sz="3000" b="1" dirty="0">
                <a:solidFill>
                  <a:schemeClr val="tx1"/>
                </a:solidFill>
              </a:rPr>
              <a:t>차원 평면상의 두 점의 실수 좌표를 </a:t>
            </a:r>
            <a:r>
              <a:rPr lang="ko-KR" altLang="en-US" sz="3000" b="1" dirty="0" err="1">
                <a:solidFill>
                  <a:schemeClr val="tx1"/>
                </a:solidFill>
              </a:rPr>
              <a:t>입력받아</a:t>
            </a:r>
            <a:r>
              <a:rPr lang="ko-KR" altLang="en-US" sz="3000" b="1" dirty="0">
                <a:solidFill>
                  <a:schemeClr val="tx1"/>
                </a:solidFill>
              </a:rPr>
              <a:t> 그 두 점 사이의 중점을 출력하는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프로그램을 </a:t>
            </a:r>
            <a:r>
              <a:rPr lang="ko-KR" altLang="en-US" sz="3000" b="1" dirty="0">
                <a:solidFill>
                  <a:schemeClr val="tx1"/>
                </a:solidFill>
              </a:rPr>
              <a:t>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764704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7369225" y="2348880"/>
            <a:ext cx="1230512" cy="526104"/>
            <a:chOff x="6742623" y="1607576"/>
            <a:chExt cx="1456880" cy="627589"/>
          </a:xfrm>
        </p:grpSpPr>
        <p:sp>
          <p:nvSpPr>
            <p:cNvPr id="10" name="모서리가 둥근 직사각형 9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78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23395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en-US" altLang="ko-KR" sz="3000" b="1" dirty="0">
                <a:solidFill>
                  <a:schemeClr val="tx1"/>
                </a:solidFill>
              </a:rPr>
              <a:t>2</a:t>
            </a:r>
            <a:r>
              <a:rPr lang="ko-KR" altLang="en-US" sz="3000" b="1" dirty="0">
                <a:solidFill>
                  <a:schemeClr val="tx1"/>
                </a:solidFill>
              </a:rPr>
              <a:t>개의 학번</a:t>
            </a:r>
            <a:r>
              <a:rPr lang="en-US" altLang="ko-KR" sz="3000" b="1" dirty="0">
                <a:solidFill>
                  <a:schemeClr val="tx1"/>
                </a:solidFill>
              </a:rPr>
              <a:t>(</a:t>
            </a:r>
            <a:r>
              <a:rPr lang="en-US" altLang="ko-KR" sz="3000" b="1" dirty="0" err="1">
                <a:solidFill>
                  <a:schemeClr val="tx1"/>
                </a:solidFill>
              </a:rPr>
              <a:t>num</a:t>
            </a:r>
            <a:r>
              <a:rPr lang="en-US" altLang="ko-KR" sz="3000" b="1" dirty="0">
                <a:solidFill>
                  <a:schemeClr val="tx1"/>
                </a:solidFill>
              </a:rPr>
              <a:t>), </a:t>
            </a:r>
            <a:r>
              <a:rPr lang="ko-KR" altLang="en-US" sz="3000" b="1" dirty="0">
                <a:solidFill>
                  <a:schemeClr val="tx1"/>
                </a:solidFill>
              </a:rPr>
              <a:t>이름</a:t>
            </a:r>
            <a:r>
              <a:rPr lang="en-US" altLang="ko-KR" sz="3000" b="1" dirty="0">
                <a:solidFill>
                  <a:schemeClr val="tx1"/>
                </a:solidFill>
              </a:rPr>
              <a:t>(name), </a:t>
            </a:r>
            <a:r>
              <a:rPr lang="ko-KR" altLang="en-US" sz="3000" b="1" dirty="0">
                <a:solidFill>
                  <a:schemeClr val="tx1"/>
                </a:solidFill>
              </a:rPr>
              <a:t>점수</a:t>
            </a:r>
            <a:r>
              <a:rPr lang="en-US" altLang="ko-KR" sz="3000" b="1" dirty="0">
                <a:solidFill>
                  <a:schemeClr val="tx1"/>
                </a:solidFill>
              </a:rPr>
              <a:t>(score)</a:t>
            </a:r>
            <a:r>
              <a:rPr lang="ko-KR" altLang="en-US" sz="3000" b="1" dirty="0">
                <a:solidFill>
                  <a:schemeClr val="tx1"/>
                </a:solidFill>
              </a:rPr>
              <a:t>를 </a:t>
            </a:r>
            <a:r>
              <a:rPr lang="ko-KR" altLang="en-US" sz="3000" b="1" dirty="0" err="1">
                <a:solidFill>
                  <a:schemeClr val="tx1"/>
                </a:solidFill>
              </a:rPr>
              <a:t>입력받아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높은 점수의 학번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이름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점수를 출력하는 </a:t>
            </a:r>
            <a:r>
              <a:rPr lang="ko-KR" altLang="en-US" sz="3000" b="1" dirty="0">
                <a:solidFill>
                  <a:schemeClr val="tx1"/>
                </a:solidFill>
              </a:rPr>
              <a:t>프로그램을 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.(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1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=n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>
                <a:solidFill>
                  <a:schemeClr val="tx1"/>
                </a:solidFill>
              </a:rPr>
              <a:t>= 99999, 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0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=score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=100)</a:t>
            </a:r>
          </a:p>
          <a:p>
            <a:pPr algn="just">
              <a:buSzPct val="70000"/>
            </a:pP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첫 번째 줄에 학번</a:t>
            </a:r>
            <a:r>
              <a:rPr lang="en-US" altLang="ko-KR" sz="2400" dirty="0">
                <a:solidFill>
                  <a:schemeClr val="tx1"/>
                </a:solidFill>
              </a:rPr>
              <a:t>, </a:t>
            </a:r>
            <a:r>
              <a:rPr lang="ko-KR" altLang="en-US" sz="2400" dirty="0">
                <a:solidFill>
                  <a:schemeClr val="tx1"/>
                </a:solidFill>
              </a:rPr>
              <a:t>이름</a:t>
            </a:r>
            <a:r>
              <a:rPr lang="en-US" altLang="ko-KR" sz="2400" dirty="0">
                <a:solidFill>
                  <a:schemeClr val="tx1"/>
                </a:solidFill>
              </a:rPr>
              <a:t>, </a:t>
            </a:r>
            <a:r>
              <a:rPr lang="ko-KR" altLang="en-US" sz="2400" dirty="0">
                <a:solidFill>
                  <a:schemeClr val="tx1"/>
                </a:solidFill>
              </a:rPr>
              <a:t>점수가 공백을 두고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두 번째 줄에 학번</a:t>
            </a:r>
            <a:r>
              <a:rPr lang="en-US" altLang="ko-KR" sz="2400" dirty="0">
                <a:solidFill>
                  <a:schemeClr val="tx1"/>
                </a:solidFill>
              </a:rPr>
              <a:t>, </a:t>
            </a:r>
            <a:r>
              <a:rPr lang="ko-KR" altLang="en-US" sz="2400" dirty="0">
                <a:solidFill>
                  <a:schemeClr val="tx1"/>
                </a:solidFill>
              </a:rPr>
              <a:t>이름</a:t>
            </a:r>
            <a:r>
              <a:rPr lang="en-US" altLang="ko-KR" sz="2400" dirty="0">
                <a:solidFill>
                  <a:schemeClr val="tx1"/>
                </a:solidFill>
              </a:rPr>
              <a:t>, </a:t>
            </a:r>
            <a:r>
              <a:rPr lang="ko-KR" altLang="en-US" sz="2400" dirty="0">
                <a:solidFill>
                  <a:schemeClr val="tx1"/>
                </a:solidFill>
              </a:rPr>
              <a:t>점수가 공백을 두고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높은 점수의 학번</a:t>
            </a:r>
            <a:r>
              <a:rPr lang="en-US" altLang="ko-KR" sz="2400" dirty="0">
                <a:solidFill>
                  <a:schemeClr val="tx1"/>
                </a:solidFill>
              </a:rPr>
              <a:t>, </a:t>
            </a:r>
            <a:r>
              <a:rPr lang="ko-KR" altLang="en-US" sz="2400" dirty="0">
                <a:solidFill>
                  <a:schemeClr val="tx1"/>
                </a:solidFill>
              </a:rPr>
              <a:t>이름</a:t>
            </a:r>
            <a:r>
              <a:rPr lang="en-US" altLang="ko-KR" sz="2400" dirty="0">
                <a:solidFill>
                  <a:schemeClr val="tx1"/>
                </a:solidFill>
              </a:rPr>
              <a:t>, </a:t>
            </a:r>
            <a:r>
              <a:rPr lang="ko-KR" altLang="en-US" sz="2400" dirty="0">
                <a:solidFill>
                  <a:schemeClr val="tx1"/>
                </a:solidFill>
              </a:rPr>
              <a:t>점수를 출력한다</a:t>
            </a:r>
            <a:r>
              <a:rPr lang="en-US" altLang="ko-KR" sz="2400" dirty="0">
                <a:solidFill>
                  <a:schemeClr val="tx1"/>
                </a:solidFill>
              </a:rPr>
              <a:t>.(</a:t>
            </a:r>
            <a:r>
              <a:rPr lang="ko-KR" altLang="en-US" sz="2400" dirty="0">
                <a:solidFill>
                  <a:schemeClr val="tx1"/>
                </a:solidFill>
              </a:rPr>
              <a:t>단</a:t>
            </a:r>
            <a:r>
              <a:rPr lang="en-US" altLang="ko-KR" sz="2400" dirty="0">
                <a:solidFill>
                  <a:schemeClr val="tx1"/>
                </a:solidFill>
              </a:rPr>
              <a:t>, </a:t>
            </a:r>
            <a:r>
              <a:rPr lang="ko-KR" altLang="en-US" sz="2400" dirty="0">
                <a:solidFill>
                  <a:schemeClr val="tx1"/>
                </a:solidFill>
              </a:rPr>
              <a:t>점수가 같은 경우에는 둘 다 출력한다</a:t>
            </a:r>
            <a:r>
              <a:rPr lang="en-US" altLang="ko-KR" sz="2400" dirty="0">
                <a:solidFill>
                  <a:schemeClr val="tx1"/>
                </a:solidFill>
              </a:rPr>
              <a:t>.)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          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20307 </a:t>
            </a:r>
            <a:r>
              <a:rPr lang="en-US" altLang="ko-KR" sz="2400" dirty="0" err="1">
                <a:solidFill>
                  <a:schemeClr val="tx1"/>
                </a:solidFill>
              </a:rPr>
              <a:t>suji</a:t>
            </a:r>
            <a:r>
              <a:rPr lang="en-US" altLang="ko-KR" sz="2400" dirty="0">
                <a:solidFill>
                  <a:schemeClr val="tx1"/>
                </a:solidFill>
              </a:rPr>
              <a:t> 91 </a:t>
            </a:r>
            <a:r>
              <a:rPr lang="en-US" altLang="ko-KR" sz="2400" dirty="0" smtClean="0">
                <a:solidFill>
                  <a:schemeClr val="tx1"/>
                </a:solidFill>
              </a:rPr>
              <a:t>         20307 </a:t>
            </a:r>
            <a:r>
              <a:rPr lang="en-US" altLang="ko-KR" sz="2400" dirty="0" err="1">
                <a:solidFill>
                  <a:schemeClr val="tx1"/>
                </a:solidFill>
              </a:rPr>
              <a:t>suji</a:t>
            </a:r>
            <a:r>
              <a:rPr lang="en-US" altLang="ko-KR" sz="2400" dirty="0">
                <a:solidFill>
                  <a:schemeClr val="tx1"/>
                </a:solidFill>
              </a:rPr>
              <a:t> 91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20311 </a:t>
            </a:r>
            <a:r>
              <a:rPr lang="en-US" altLang="ko-KR" sz="2400" dirty="0" err="1">
                <a:solidFill>
                  <a:schemeClr val="tx1"/>
                </a:solidFill>
              </a:rPr>
              <a:t>minsu</a:t>
            </a:r>
            <a:r>
              <a:rPr lang="en-US" altLang="ko-KR" sz="2400" dirty="0">
                <a:solidFill>
                  <a:schemeClr val="tx1"/>
                </a:solidFill>
              </a:rPr>
              <a:t> 91 </a:t>
            </a:r>
            <a:r>
              <a:rPr lang="en-US" altLang="ko-KR" sz="2400" dirty="0" smtClean="0">
                <a:solidFill>
                  <a:schemeClr val="tx1"/>
                </a:solidFill>
              </a:rPr>
              <a:t>      20311 </a:t>
            </a:r>
            <a:r>
              <a:rPr lang="en-US" altLang="ko-KR" sz="2400" dirty="0" err="1">
                <a:solidFill>
                  <a:schemeClr val="tx1"/>
                </a:solidFill>
              </a:rPr>
              <a:t>minsu</a:t>
            </a:r>
            <a:r>
              <a:rPr lang="en-US" altLang="ko-KR" sz="2400" dirty="0">
                <a:solidFill>
                  <a:schemeClr val="tx1"/>
                </a:solidFill>
              </a:rPr>
              <a:t> 91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61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성적 입력하기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206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62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11560" y="1628800"/>
            <a:ext cx="8013965" cy="4647378"/>
            <a:chOff x="698512" y="1445919"/>
            <a:chExt cx="8013965" cy="4647378"/>
          </a:xfrm>
        </p:grpSpPr>
        <p:sp>
          <p:nvSpPr>
            <p:cNvPr id="17" name="object 23"/>
            <p:cNvSpPr/>
            <p:nvPr/>
          </p:nvSpPr>
          <p:spPr>
            <a:xfrm>
              <a:off x="698512" y="1916833"/>
              <a:ext cx="535443" cy="4176464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59632" y="1914890"/>
              <a:ext cx="7452845" cy="4176464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 err="1"/>
                <a:t>struct</a:t>
              </a:r>
              <a:r>
                <a:rPr lang="en-US" sz="2400" dirty="0"/>
                <a:t> </a:t>
              </a:r>
              <a:r>
                <a:rPr lang="en-US" sz="2400" dirty="0" err="1"/>
                <a:t>stu</a:t>
              </a:r>
              <a:endParaRPr lang="en-US" sz="2400" dirty="0"/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 err="1"/>
                <a:t>num</a:t>
              </a:r>
              <a:r>
                <a:rPr lang="en-US" sz="2400" dirty="0"/>
                <a:t>;</a:t>
              </a:r>
            </a:p>
            <a:p>
              <a:r>
                <a:rPr lang="en-US" sz="2400" dirty="0" smtClean="0"/>
                <a:t>    char </a:t>
              </a:r>
              <a:r>
                <a:rPr lang="en-US" sz="2400" dirty="0"/>
                <a:t>name[20];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/>
                <a:t>score;</a:t>
              </a:r>
            </a:p>
            <a:p>
              <a:r>
                <a:rPr lang="en-US" sz="2400" dirty="0" smtClean="0"/>
                <a:t>};</a:t>
              </a:r>
            </a:p>
            <a:p>
              <a:endParaRPr lang="en-US" sz="2400" dirty="0" smtClean="0"/>
            </a:p>
            <a:p>
              <a:r>
                <a:rPr lang="fr-FR" sz="2400" dirty="0"/>
                <a:t>int main( )</a:t>
              </a:r>
            </a:p>
            <a:p>
              <a:r>
                <a:rPr lang="fr-FR" sz="2400" dirty="0"/>
                <a:t>{</a:t>
              </a:r>
            </a:p>
            <a:p>
              <a:r>
                <a:rPr lang="fr-FR" sz="2400" dirty="0" smtClean="0"/>
                <a:t>    stu </a:t>
              </a:r>
              <a:r>
                <a:rPr lang="fr-FR" sz="2400" dirty="0"/>
                <a:t>p1, p2;</a:t>
              </a:r>
              <a:endParaRPr lang="en-US" sz="2400" dirty="0"/>
            </a:p>
          </p:txBody>
        </p:sp>
        <p:sp>
          <p:nvSpPr>
            <p:cNvPr id="19" name="object 28"/>
            <p:cNvSpPr/>
            <p:nvPr/>
          </p:nvSpPr>
          <p:spPr>
            <a:xfrm>
              <a:off x="698512" y="1445919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성적 입력하기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818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63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11560" y="1556793"/>
            <a:ext cx="8013965" cy="3816424"/>
            <a:chOff x="698512" y="1921689"/>
            <a:chExt cx="8013965" cy="3816424"/>
          </a:xfrm>
        </p:grpSpPr>
        <p:sp>
          <p:nvSpPr>
            <p:cNvPr id="17" name="object 23"/>
            <p:cNvSpPr/>
            <p:nvPr/>
          </p:nvSpPr>
          <p:spPr>
            <a:xfrm>
              <a:off x="698512" y="1921689"/>
              <a:ext cx="535443" cy="3816424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/>
                <a:t>12</a:t>
              </a:r>
            </a:p>
            <a:p>
              <a:pPr algn="ctr"/>
              <a:r>
                <a:rPr lang="en-US" sz="2400" dirty="0"/>
                <a:t>13</a:t>
              </a:r>
            </a:p>
            <a:p>
              <a:pPr algn="ctr"/>
              <a:r>
                <a:rPr lang="en-US" sz="2400" dirty="0"/>
                <a:t>14</a:t>
              </a:r>
            </a:p>
            <a:p>
              <a:pPr algn="ctr"/>
              <a:r>
                <a:rPr lang="en-US" sz="2400" dirty="0"/>
                <a:t>15</a:t>
              </a:r>
            </a:p>
            <a:p>
              <a:pPr algn="ctr"/>
              <a:r>
                <a:rPr lang="en-US" sz="2400" dirty="0"/>
                <a:t>16</a:t>
              </a:r>
            </a:p>
            <a:p>
              <a:pPr algn="ctr"/>
              <a:r>
                <a:rPr lang="en-US" sz="2400" dirty="0"/>
                <a:t>17</a:t>
              </a:r>
            </a:p>
            <a:p>
              <a:pPr algn="ctr"/>
              <a:r>
                <a:rPr lang="en-US" sz="2400" dirty="0"/>
                <a:t>18</a:t>
              </a:r>
            </a:p>
            <a:p>
              <a:pPr algn="ctr"/>
              <a:r>
                <a:rPr lang="en-US" sz="2400" dirty="0"/>
                <a:t>19</a:t>
              </a:r>
            </a:p>
            <a:p>
              <a:pPr algn="ctr"/>
              <a:r>
                <a:rPr lang="en-US" sz="2400" dirty="0" smtClean="0"/>
                <a:t>20</a:t>
              </a:r>
            </a:p>
            <a:p>
              <a:pPr algn="ctr"/>
              <a:r>
                <a:rPr lang="en-US" sz="2400" dirty="0" smtClean="0"/>
                <a:t>21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59632" y="1921689"/>
              <a:ext cx="7452845" cy="3816424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endParaRPr lang="pt-BR" sz="2400" spc="-100" dirty="0" smtClean="0"/>
            </a:p>
            <a:p>
              <a:r>
                <a:rPr lang="pt-BR" sz="2400" spc="-100" dirty="0" smtClean="0"/>
                <a:t>    scanf</a:t>
              </a:r>
              <a:r>
                <a:rPr lang="pt-BR" sz="2400" spc="-100" dirty="0"/>
                <a:t>("%d %s %d", &amp;p1.num, p1.name, &amp;p1.score);</a:t>
              </a:r>
            </a:p>
            <a:p>
              <a:r>
                <a:rPr lang="pt-BR" sz="2400" spc="-100" dirty="0" smtClean="0"/>
                <a:t>    scanf</a:t>
              </a:r>
              <a:r>
                <a:rPr lang="pt-BR" sz="2400" spc="-100" dirty="0"/>
                <a:t>("%d %s %d", &amp;p2.num, p2.name, &amp;p2.score);</a:t>
              </a:r>
            </a:p>
            <a:p>
              <a:endParaRPr lang="pt-BR" sz="2400" spc="-100" dirty="0" smtClean="0"/>
            </a:p>
            <a:p>
              <a:r>
                <a:rPr lang="pt-BR" sz="2400" spc="-100" dirty="0" smtClean="0"/>
                <a:t>    if(p1.score </a:t>
              </a:r>
              <a:r>
                <a:rPr lang="pt-BR" sz="2400" spc="-100" dirty="0"/>
                <a:t>&gt; = p2.score)</a:t>
              </a:r>
            </a:p>
            <a:p>
              <a:r>
                <a:rPr lang="pt-BR" sz="2400" spc="-100" dirty="0" smtClean="0"/>
                <a:t>        printf</a:t>
              </a:r>
              <a:r>
                <a:rPr lang="pt-BR" sz="2400" spc="-100" dirty="0"/>
                <a:t>("%d %s %d\n", p1.num, p1.name, p1.score);</a:t>
              </a:r>
            </a:p>
            <a:p>
              <a:endParaRPr lang="pt-BR" sz="2400" spc="-100" dirty="0" smtClean="0"/>
            </a:p>
            <a:p>
              <a:r>
                <a:rPr lang="pt-BR" sz="2400" spc="-100" dirty="0" smtClean="0"/>
                <a:t>    if(p1.score </a:t>
              </a:r>
              <a:r>
                <a:rPr lang="pt-BR" sz="2400" spc="-100" dirty="0"/>
                <a:t>&lt;= p2.score)</a:t>
              </a:r>
            </a:p>
            <a:p>
              <a:r>
                <a:rPr lang="pt-BR" sz="2400" spc="-100" dirty="0" smtClean="0"/>
                <a:t>        printf</a:t>
              </a:r>
              <a:r>
                <a:rPr lang="pt-BR" sz="2400" spc="-100" dirty="0"/>
                <a:t>("%d %s %d\n", p2.num, p2.name, p2.score);</a:t>
              </a:r>
            </a:p>
            <a:p>
              <a:r>
                <a:rPr lang="pt-BR" sz="2400" spc="-100" dirty="0"/>
                <a:t>}</a:t>
              </a:r>
              <a:endParaRPr lang="en-US" sz="2400" spc="-100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성적 입력하기</a:t>
            </a:r>
          </a:p>
        </p:txBody>
      </p:sp>
      <p:grpSp>
        <p:nvGrpSpPr>
          <p:cNvPr id="12" name="그룹 11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104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64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1560" y="1530339"/>
            <a:ext cx="8008312" cy="2009125"/>
            <a:chOff x="1133655" y="2432507"/>
            <a:chExt cx="4644126" cy="889900"/>
          </a:xfrm>
        </p:grpSpPr>
        <p:sp>
          <p:nvSpPr>
            <p:cNvPr id="16" name="object 4"/>
            <p:cNvSpPr/>
            <p:nvPr/>
          </p:nvSpPr>
          <p:spPr>
            <a:xfrm>
              <a:off x="1846494" y="2636912"/>
              <a:ext cx="3931287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712838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652624"/>
              <a:ext cx="712838" cy="669783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02~07</a:t>
              </a:r>
            </a:p>
            <a:p>
              <a:pPr algn="ctr"/>
              <a:r>
                <a:rPr lang="en-US" altLang="ko-KR" sz="2400" dirty="0"/>
                <a:t>11</a:t>
              </a:r>
            </a:p>
            <a:p>
              <a:pPr algn="ctr"/>
              <a:r>
                <a:rPr lang="en-US" altLang="ko-KR" sz="2400" dirty="0"/>
                <a:t>13~14</a:t>
              </a:r>
            </a:p>
            <a:p>
              <a:pPr algn="ctr"/>
              <a:r>
                <a:rPr lang="en-US" altLang="ko-KR" sz="2400" dirty="0"/>
                <a:t>16~20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846494" y="2652624"/>
              <a:ext cx="3931287" cy="669783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spc="-300" dirty="0"/>
                <a:t>정수 </a:t>
              </a:r>
              <a:r>
                <a:rPr lang="en-US" altLang="ko-KR" sz="2400" spc="-300" dirty="0" err="1"/>
                <a:t>num</a:t>
              </a:r>
              <a:r>
                <a:rPr lang="en-US" altLang="ko-KR" sz="2400" spc="-300" dirty="0"/>
                <a:t>, </a:t>
              </a:r>
              <a:r>
                <a:rPr lang="ko-KR" altLang="en-US" sz="2400" spc="-300" dirty="0"/>
                <a:t>문자열 </a:t>
              </a:r>
              <a:r>
                <a:rPr lang="en-US" altLang="ko-KR" sz="2400" spc="-300" dirty="0"/>
                <a:t>name, </a:t>
              </a:r>
              <a:r>
                <a:rPr lang="ko-KR" altLang="en-US" sz="2400" spc="-300" dirty="0"/>
                <a:t>정수 </a:t>
              </a:r>
              <a:r>
                <a:rPr lang="en-US" altLang="ko-KR" sz="2400" spc="-300" dirty="0"/>
                <a:t>score</a:t>
              </a:r>
              <a:r>
                <a:rPr lang="ko-KR" altLang="en-US" sz="2400" spc="-300" dirty="0"/>
                <a:t>로 구성한 구조체 </a:t>
              </a:r>
              <a:r>
                <a:rPr lang="en-US" altLang="ko-KR" sz="2400" spc="-300" dirty="0" err="1"/>
                <a:t>stu</a:t>
              </a:r>
              <a:endParaRPr lang="en-US" altLang="ko-KR" sz="2400" spc="-300" dirty="0"/>
            </a:p>
            <a:p>
              <a:r>
                <a:rPr lang="en-US" altLang="ko-KR" sz="2400" spc="-100" dirty="0" err="1"/>
                <a:t>stu</a:t>
              </a:r>
              <a:r>
                <a:rPr lang="en-US" altLang="ko-KR" sz="2400" spc="-100" dirty="0"/>
                <a:t> </a:t>
              </a:r>
              <a:r>
                <a:rPr lang="ko-KR" altLang="en-US" sz="2400" spc="-100" dirty="0"/>
                <a:t>형태의 구조체 변수 </a:t>
              </a:r>
              <a:r>
                <a:rPr lang="en-US" altLang="ko-KR" sz="2400" spc="-100" dirty="0"/>
                <a:t>p1, p2 </a:t>
              </a:r>
              <a:r>
                <a:rPr lang="ko-KR" altLang="en-US" sz="2400" spc="-100" dirty="0"/>
                <a:t>선언</a:t>
              </a:r>
            </a:p>
            <a:p>
              <a:r>
                <a:rPr lang="ko-KR" altLang="en-US" sz="2400" spc="-100" dirty="0"/>
                <a:t>구조체 변수 </a:t>
              </a:r>
              <a:r>
                <a:rPr lang="en-US" altLang="ko-KR" sz="2400" spc="-100" dirty="0"/>
                <a:t>p1, p2</a:t>
              </a:r>
              <a:r>
                <a:rPr lang="ko-KR" altLang="en-US" sz="2400" spc="-100" dirty="0"/>
                <a:t>의 각 멤버 </a:t>
              </a:r>
              <a:r>
                <a:rPr lang="ko-KR" altLang="en-US" sz="2400" spc="-100" dirty="0" err="1"/>
                <a:t>변숫값을</a:t>
              </a:r>
              <a:r>
                <a:rPr lang="ko-KR" altLang="en-US" sz="2400" spc="-100" dirty="0"/>
                <a:t> 입력</a:t>
              </a:r>
            </a:p>
            <a:p>
              <a:r>
                <a:rPr lang="ko-KR" altLang="en-US" sz="2400" spc="-100" dirty="0"/>
                <a:t>높은 점수의 데이터 출력</a:t>
              </a:r>
              <a:endParaRPr sz="2400" dirty="0"/>
            </a:p>
          </p:txBody>
        </p:sp>
        <p:sp>
          <p:nvSpPr>
            <p:cNvPr id="21" name="object 13"/>
            <p:cNvSpPr/>
            <p:nvPr/>
          </p:nvSpPr>
          <p:spPr>
            <a:xfrm>
              <a:off x="1133655" y="2432507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611560" y="3696217"/>
            <a:ext cx="8008311" cy="2503379"/>
            <a:chOff x="1099597" y="3852109"/>
            <a:chExt cx="4678450" cy="1003382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2"/>
              <a:ext cx="4678450" cy="814589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99597" y="3852109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성적 입력하기</a:t>
            </a:r>
          </a:p>
        </p:txBody>
      </p:sp>
      <p:grpSp>
        <p:nvGrpSpPr>
          <p:cNvPr id="31" name="그룹 30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3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3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955" y="4287078"/>
            <a:ext cx="2855210" cy="1650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2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65</a:t>
            </a:fld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7236296" y="4005064"/>
            <a:ext cx="1230512" cy="526104"/>
            <a:chOff x="6742623" y="1607576"/>
            <a:chExt cx="1456880" cy="627589"/>
          </a:xfrm>
        </p:grpSpPr>
        <p:sp>
          <p:nvSpPr>
            <p:cNvPr id="10" name="모서리가 둥근 직사각형 9">
              <a:hlinkClick r:id="rId3" action="ppaction://hlinkpres?slideindex=1&amp;slidetitle="/>
            </p:cNvPr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2" name="그림 11">
              <a:hlinkClick r:id="rId3" action="ppaction://hlinkpres?slideindex=1&amp;slidetitle=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  <p:sp>
        <p:nvSpPr>
          <p:cNvPr id="16" name="직사각형 15"/>
          <p:cNvSpPr/>
          <p:nvPr/>
        </p:nvSpPr>
        <p:spPr>
          <a:xfrm>
            <a:off x="611560" y="1476359"/>
            <a:ext cx="7992887" cy="2528705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5"/>
              </a:buBlip>
            </a:pPr>
            <a:r>
              <a:rPr lang="en-US" altLang="ko-KR" sz="3000" b="1" dirty="0">
                <a:solidFill>
                  <a:schemeClr val="tx1"/>
                </a:solidFill>
              </a:rPr>
              <a:t>1</a:t>
            </a:r>
            <a:r>
              <a:rPr lang="ko-KR" altLang="en-US" sz="3000" b="1" dirty="0">
                <a:solidFill>
                  <a:schemeClr val="tx1"/>
                </a:solidFill>
              </a:rPr>
              <a:t>개의 </a:t>
            </a:r>
            <a:r>
              <a:rPr lang="en-US" altLang="ko-KR" sz="3000" b="1" dirty="0">
                <a:solidFill>
                  <a:schemeClr val="tx1"/>
                </a:solidFill>
              </a:rPr>
              <a:t>2</a:t>
            </a:r>
            <a:r>
              <a:rPr lang="ko-KR" altLang="en-US" sz="3000" b="1" dirty="0">
                <a:solidFill>
                  <a:schemeClr val="tx1"/>
                </a:solidFill>
              </a:rPr>
              <a:t>차원 좌표를 </a:t>
            </a:r>
            <a:r>
              <a:rPr lang="ko-KR" altLang="en-US" sz="3000" b="1" dirty="0" err="1">
                <a:solidFill>
                  <a:schemeClr val="tx1"/>
                </a:solidFill>
              </a:rPr>
              <a:t>입력받고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원점에서 그 좌표까지의 직선거리를 소수점 이하 </a:t>
            </a:r>
            <a:r>
              <a:rPr lang="en-US" altLang="ko-KR" sz="3000" b="1" dirty="0">
                <a:solidFill>
                  <a:schemeClr val="tx1"/>
                </a:solidFill>
              </a:rPr>
              <a:t>3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자리까지 </a:t>
            </a:r>
            <a:r>
              <a:rPr lang="ko-KR" altLang="en-US" sz="3000" b="1" dirty="0">
                <a:solidFill>
                  <a:schemeClr val="tx1"/>
                </a:solidFill>
              </a:rPr>
              <a:t>계산해 출력하는 프로그램을 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.(</a:t>
            </a:r>
            <a:r>
              <a:rPr lang="ko-KR" altLang="en-US" sz="3000" b="1" dirty="0">
                <a:solidFill>
                  <a:schemeClr val="tx1"/>
                </a:solidFill>
              </a:rPr>
              <a:t>제곱근 계산을 위해서는 </a:t>
            </a:r>
            <a:r>
              <a:rPr lang="en-US" altLang="ko-KR" sz="3000" b="1" dirty="0">
                <a:solidFill>
                  <a:schemeClr val="tx1"/>
                </a:solidFill>
              </a:rPr>
              <a:t>&lt;</a:t>
            </a:r>
            <a:r>
              <a:rPr lang="en-US" altLang="ko-KR" sz="3000" b="1" dirty="0" err="1">
                <a:solidFill>
                  <a:schemeClr val="tx1"/>
                </a:solidFill>
              </a:rPr>
              <a:t>math.h</a:t>
            </a:r>
            <a:r>
              <a:rPr lang="en-US" altLang="ko-KR" sz="3000" b="1" dirty="0">
                <a:solidFill>
                  <a:schemeClr val="tx1"/>
                </a:solidFill>
              </a:rPr>
              <a:t>&gt;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라이브러리의 </a:t>
            </a:r>
            <a:r>
              <a:rPr lang="en-US" altLang="ko-KR" sz="3000" b="1" dirty="0" err="1">
                <a:solidFill>
                  <a:schemeClr val="tx1"/>
                </a:solidFill>
              </a:rPr>
              <a:t>sqrt</a:t>
            </a:r>
            <a:r>
              <a:rPr lang="en-US" altLang="ko-KR" sz="3000" b="1" dirty="0">
                <a:solidFill>
                  <a:schemeClr val="tx1"/>
                </a:solidFill>
              </a:rPr>
              <a:t>( ) </a:t>
            </a:r>
            <a:r>
              <a:rPr lang="ko-KR" altLang="en-US" sz="3000" b="1" dirty="0">
                <a:solidFill>
                  <a:schemeClr val="tx1"/>
                </a:solidFill>
              </a:rPr>
              <a:t>함수를 사용할 수 있다</a:t>
            </a:r>
            <a:r>
              <a:rPr lang="en-US" altLang="ko-KR" sz="3000" b="1" dirty="0">
                <a:solidFill>
                  <a:schemeClr val="tx1"/>
                </a:solidFill>
              </a:rPr>
              <a:t>.)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7222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구조체 배열의 사용</a:t>
            </a: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66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635564" y="1602201"/>
            <a:ext cx="80512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구조체의 형태를 먼저 정의해 두었다면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일반적인 변수처럼 구조체 형태의 변수를 </a:t>
            </a:r>
            <a:r>
              <a:rPr lang="ko-KR" altLang="en-US" sz="3000" dirty="0" smtClean="0">
                <a:latin typeface="+mn-ea"/>
              </a:rPr>
              <a:t>선언하고 </a:t>
            </a:r>
            <a:r>
              <a:rPr lang="ko-KR" altLang="en-US" sz="3000" dirty="0">
                <a:latin typeface="+mn-ea"/>
              </a:rPr>
              <a:t>사용할 수 있을 뿐만 아니라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구조체 형태의 배열도 사용할 수 있다</a:t>
            </a:r>
            <a:r>
              <a:rPr lang="en-US" altLang="ko-KR" sz="3000" dirty="0">
                <a:latin typeface="+mn-ea"/>
              </a:rPr>
              <a:t>.</a:t>
            </a: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구조체 배열을 사용하면 같은 형태로 데이터들을 묶어 처리하기가 편리하다</a:t>
            </a:r>
            <a:r>
              <a:rPr lang="en-US" altLang="ko-KR" sz="3000" dirty="0"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5957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구조체 배열의 사용</a:t>
            </a: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67</a:t>
            </a:fld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66595"/>
              </p:ext>
            </p:extLst>
          </p:nvPr>
        </p:nvGraphicFramePr>
        <p:xfrm>
          <a:off x="1077226" y="1628800"/>
          <a:ext cx="7488832" cy="4811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46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41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2878"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형태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5314">
                <a:tc>
                  <a:txBody>
                    <a:bodyPr/>
                    <a:lstStyle/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en-US" altLang="ko-KR" sz="2400" b="0" dirty="0" err="1" smtClean="0">
                          <a:solidFill>
                            <a:schemeClr val="tx1"/>
                          </a:solidFill>
                        </a:rPr>
                        <a:t>struct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이름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자료형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변수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1;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자료형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변수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2;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};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이름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a[10];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여러 가지 </a:t>
                      </a:r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자료형들을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묶어 원하는 형태로 이름을 붙여 정의한다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구조체 정의 마지막에 세미콜론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구조체 배열 생성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734"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기본 코드</a:t>
                      </a:r>
                      <a:endParaRPr lang="en-US" altLang="ko-KR" sz="2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5314">
                <a:tc>
                  <a:txBody>
                    <a:bodyPr/>
                    <a:lstStyle/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fr-FR" altLang="ko-KR" sz="2400" b="0" dirty="0" smtClean="0">
                          <a:solidFill>
                            <a:schemeClr val="tx1"/>
                          </a:solidFill>
                        </a:rPr>
                        <a:t>struct point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fr-FR" altLang="ko-KR" sz="2400" b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fr-FR" altLang="ko-KR" sz="2400" b="0" dirty="0" smtClean="0">
                          <a:solidFill>
                            <a:schemeClr val="tx1"/>
                          </a:solidFill>
                        </a:rPr>
                        <a:t>    int x;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fr-FR" altLang="ko-KR" sz="2400" b="0" dirty="0" smtClean="0">
                          <a:solidFill>
                            <a:schemeClr val="tx1"/>
                          </a:solidFill>
                        </a:rPr>
                        <a:t>    int y;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fr-FR" altLang="ko-KR" sz="2400" b="0" dirty="0" smtClean="0">
                          <a:solidFill>
                            <a:schemeClr val="tx1"/>
                          </a:solidFill>
                        </a:rPr>
                        <a:t>};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fr-FR" altLang="ko-KR" sz="2400" b="0" dirty="0" smtClean="0">
                          <a:solidFill>
                            <a:schemeClr val="tx1"/>
                          </a:solidFill>
                        </a:rPr>
                        <a:t>point p[10];</a:t>
                      </a: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//point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형태의 구조체 정의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ts val="2500"/>
                        </a:lnSpc>
                      </a:pP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ts val="2500"/>
                        </a:lnSpc>
                      </a:pP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ts val="2500"/>
                        </a:lnSpc>
                      </a:pP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//point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형태의 구조체 배열 선언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416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12776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en-US" altLang="ko-KR" sz="3000" b="1" spc="-150" dirty="0">
                <a:solidFill>
                  <a:schemeClr val="tx1"/>
                </a:solidFill>
              </a:rPr>
              <a:t>n</a:t>
            </a:r>
            <a:r>
              <a:rPr lang="ko-KR" altLang="en-US" sz="3000" b="1" spc="-150" dirty="0">
                <a:solidFill>
                  <a:schemeClr val="tx1"/>
                </a:solidFill>
              </a:rPr>
              <a:t>개의 </a:t>
            </a:r>
            <a:r>
              <a:rPr lang="en-US" altLang="ko-KR" sz="3000" b="1" spc="-150" dirty="0">
                <a:solidFill>
                  <a:schemeClr val="tx1"/>
                </a:solidFill>
              </a:rPr>
              <a:t>2</a:t>
            </a:r>
            <a:r>
              <a:rPr lang="ko-KR" altLang="en-US" sz="3000" b="1" spc="-150" dirty="0">
                <a:solidFill>
                  <a:schemeClr val="tx1"/>
                </a:solidFill>
              </a:rPr>
              <a:t>차원 정수 </a:t>
            </a:r>
            <a:r>
              <a:rPr lang="ko-KR" altLang="en-US" sz="3000" b="1" spc="-150" dirty="0" err="1">
                <a:solidFill>
                  <a:schemeClr val="tx1"/>
                </a:solidFill>
              </a:rPr>
              <a:t>좌표쌍</a:t>
            </a:r>
            <a:r>
              <a:rPr lang="en-US" altLang="ko-KR" sz="3000" b="1" spc="-150" dirty="0">
                <a:solidFill>
                  <a:schemeClr val="tx1"/>
                </a:solidFill>
              </a:rPr>
              <a:t>(xi, </a:t>
            </a:r>
            <a:r>
              <a:rPr lang="en-US" altLang="ko-KR" sz="3000" b="1" spc="-150" dirty="0" err="1">
                <a:solidFill>
                  <a:schemeClr val="tx1"/>
                </a:solidFill>
              </a:rPr>
              <a:t>yi</a:t>
            </a:r>
            <a:r>
              <a:rPr lang="en-US" altLang="ko-KR" sz="3000" b="1" spc="-150" dirty="0">
                <a:solidFill>
                  <a:schemeClr val="tx1"/>
                </a:solidFill>
              </a:rPr>
              <a:t>)</a:t>
            </a:r>
            <a:r>
              <a:rPr lang="ko-KR" altLang="en-US" sz="3000" b="1" spc="-150" dirty="0">
                <a:solidFill>
                  <a:schemeClr val="tx1"/>
                </a:solidFill>
              </a:rPr>
              <a:t>을 입력하고</a:t>
            </a:r>
            <a:r>
              <a:rPr lang="en-US" altLang="ko-KR" sz="3000" b="1" spc="-150" dirty="0">
                <a:solidFill>
                  <a:schemeClr val="tx1"/>
                </a:solidFill>
              </a:rPr>
              <a:t>, </a:t>
            </a:r>
            <a:r>
              <a:rPr lang="ko-KR" altLang="en-US" sz="3000" b="1" spc="-150" dirty="0">
                <a:solidFill>
                  <a:schemeClr val="tx1"/>
                </a:solidFill>
              </a:rPr>
              <a:t>입력된 </a:t>
            </a:r>
            <a:r>
              <a:rPr lang="ko-KR" altLang="en-US" sz="3000" b="1" spc="-150" dirty="0" err="1">
                <a:solidFill>
                  <a:schemeClr val="tx1"/>
                </a:solidFill>
              </a:rPr>
              <a:t>좌표쌍을</a:t>
            </a:r>
            <a:r>
              <a:rPr lang="ko-KR" altLang="en-US" sz="3000" b="1" spc="-150" dirty="0">
                <a:solidFill>
                  <a:schemeClr val="tx1"/>
                </a:solidFill>
              </a:rPr>
              <a:t> 그대로 출력하는 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프로그램을 </a:t>
            </a:r>
            <a:r>
              <a:rPr lang="ko-KR" altLang="en-US" sz="3000" b="1" spc="-150" dirty="0">
                <a:solidFill>
                  <a:schemeClr val="tx1"/>
                </a:solidFill>
              </a:rPr>
              <a:t>작성해 보자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.(1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=n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=10, -1000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=xi</a:t>
            </a:r>
            <a:r>
              <a:rPr lang="en-US" altLang="ko-KR" sz="3000" b="1" spc="-150" dirty="0">
                <a:solidFill>
                  <a:schemeClr val="tx1"/>
                </a:solidFill>
              </a:rPr>
              <a:t>, </a:t>
            </a:r>
            <a:r>
              <a:rPr lang="en-US" altLang="ko-KR" sz="3000" b="1" spc="-150" dirty="0" err="1" smtClean="0">
                <a:solidFill>
                  <a:schemeClr val="tx1"/>
                </a:solidFill>
              </a:rPr>
              <a:t>yi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=1000</a:t>
            </a:r>
            <a:r>
              <a:rPr lang="en-US" altLang="ko-KR" sz="3000" b="1" spc="-150" dirty="0">
                <a:solidFill>
                  <a:schemeClr val="tx1"/>
                </a:solidFill>
              </a:rPr>
              <a:t>)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 dirty="0" smtClean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첫 번째 줄에 </a:t>
            </a:r>
            <a:r>
              <a:rPr lang="en-US" altLang="ko-KR" sz="2400" dirty="0">
                <a:solidFill>
                  <a:schemeClr val="tx1"/>
                </a:solidFill>
              </a:rPr>
              <a:t>2</a:t>
            </a:r>
            <a:r>
              <a:rPr lang="ko-KR" altLang="en-US" sz="2400" dirty="0">
                <a:solidFill>
                  <a:schemeClr val="tx1"/>
                </a:solidFill>
              </a:rPr>
              <a:t>차원 좌표의 개수 </a:t>
            </a: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이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두 번째 줄부터 </a:t>
            </a: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개의 </a:t>
            </a:r>
            <a:r>
              <a:rPr lang="en-US" altLang="ko-KR" sz="2400" dirty="0">
                <a:solidFill>
                  <a:schemeClr val="tx1"/>
                </a:solidFill>
              </a:rPr>
              <a:t>2</a:t>
            </a:r>
            <a:r>
              <a:rPr lang="ko-KR" altLang="en-US" sz="2400" dirty="0">
                <a:solidFill>
                  <a:schemeClr val="tx1"/>
                </a:solidFill>
              </a:rPr>
              <a:t>차원 정수 좌표가 공백을 두고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개의 </a:t>
            </a:r>
            <a:r>
              <a:rPr lang="en-US" altLang="ko-KR" sz="2400" dirty="0">
                <a:solidFill>
                  <a:schemeClr val="tx1"/>
                </a:solidFill>
              </a:rPr>
              <a:t>2</a:t>
            </a:r>
            <a:r>
              <a:rPr lang="ko-KR" altLang="en-US" sz="2400" dirty="0">
                <a:solidFill>
                  <a:schemeClr val="tx1"/>
                </a:solidFill>
              </a:rPr>
              <a:t>차원 정수 좌표를 줄을 바꿔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          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3 </a:t>
            </a:r>
            <a:r>
              <a:rPr lang="en-US" altLang="ko-KR" sz="2400" dirty="0" smtClean="0">
                <a:solidFill>
                  <a:schemeClr val="tx1"/>
                </a:solidFill>
              </a:rPr>
              <a:t>                          1 </a:t>
            </a:r>
            <a:r>
              <a:rPr lang="en-US" altLang="ko-KR" sz="2400" dirty="0">
                <a:solidFill>
                  <a:schemeClr val="tx1"/>
                </a:solidFill>
              </a:rPr>
              <a:t>2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1 2 </a:t>
            </a:r>
            <a:r>
              <a:rPr lang="en-US" altLang="ko-KR" sz="2400" dirty="0" smtClean="0">
                <a:solidFill>
                  <a:schemeClr val="tx1"/>
                </a:solidFill>
              </a:rPr>
              <a:t>                       3 </a:t>
            </a:r>
            <a:r>
              <a:rPr lang="en-US" altLang="ko-KR" sz="2400" dirty="0">
                <a:solidFill>
                  <a:schemeClr val="tx1"/>
                </a:solidFill>
              </a:rPr>
              <a:t>2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3 2 </a:t>
            </a:r>
            <a:r>
              <a:rPr lang="en-US" altLang="ko-KR" sz="2400" dirty="0" smtClean="0">
                <a:solidFill>
                  <a:schemeClr val="tx1"/>
                </a:solidFill>
              </a:rPr>
              <a:t>                       4 </a:t>
            </a:r>
            <a:r>
              <a:rPr lang="en-US" altLang="ko-KR" sz="2400" dirty="0">
                <a:solidFill>
                  <a:schemeClr val="tx1"/>
                </a:solidFill>
              </a:rPr>
              <a:t>5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4 5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68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37545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>
                <a:solidFill>
                  <a:schemeClr val="accent2"/>
                </a:solidFill>
              </a:rPr>
              <a:t>2</a:t>
            </a:r>
            <a:r>
              <a:rPr lang="ko-KR" altLang="en-US" sz="3000" b="1">
                <a:solidFill>
                  <a:schemeClr val="accent2"/>
                </a:solidFill>
              </a:rPr>
              <a:t>차원 좌표 입력하기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03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966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69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11560" y="1450614"/>
            <a:ext cx="8013965" cy="5274393"/>
            <a:chOff x="698512" y="1449026"/>
            <a:chExt cx="8013965" cy="5274393"/>
          </a:xfrm>
        </p:grpSpPr>
        <p:sp>
          <p:nvSpPr>
            <p:cNvPr id="17" name="object 23"/>
            <p:cNvSpPr/>
            <p:nvPr/>
          </p:nvSpPr>
          <p:spPr>
            <a:xfrm>
              <a:off x="698512" y="1916833"/>
              <a:ext cx="535443" cy="4806586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>
                <a:lnSpc>
                  <a:spcPts val="2500"/>
                </a:lnSpc>
              </a:pPr>
              <a:r>
                <a:rPr lang="en-US" sz="2400" dirty="0"/>
                <a:t>01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02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03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04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05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06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07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08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09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10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11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12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13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14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15</a:t>
              </a:r>
              <a:endParaRPr lang="en-US" sz="2400" dirty="0" smtClean="0"/>
            </a:p>
          </p:txBody>
        </p:sp>
        <p:sp>
          <p:nvSpPr>
            <p:cNvPr id="18" name="object 24"/>
            <p:cNvSpPr/>
            <p:nvPr/>
          </p:nvSpPr>
          <p:spPr>
            <a:xfrm>
              <a:off x="1259632" y="1914890"/>
              <a:ext cx="7452845" cy="4806586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pPr>
                <a:lnSpc>
                  <a:spcPts val="2500"/>
                </a:lnSpc>
              </a:pPr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err="1"/>
                <a:t>int</a:t>
              </a:r>
              <a:r>
                <a:rPr lang="en-US" sz="2400" dirty="0"/>
                <a:t> n;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err="1"/>
                <a:t>struct</a:t>
              </a:r>
              <a:r>
                <a:rPr lang="en-US" sz="2400" dirty="0"/>
                <a:t> point { </a:t>
              </a:r>
              <a:r>
                <a:rPr lang="en-US" sz="2400" dirty="0" err="1"/>
                <a:t>int</a:t>
              </a:r>
              <a:r>
                <a:rPr lang="en-US" sz="2400" dirty="0"/>
                <a:t> x; </a:t>
              </a:r>
              <a:r>
                <a:rPr lang="en-US" sz="2400" dirty="0" err="1"/>
                <a:t>int</a:t>
              </a:r>
              <a:r>
                <a:rPr lang="en-US" sz="2400" dirty="0"/>
                <a:t> y;};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pPr>
                <a:lnSpc>
                  <a:spcPts val="2500"/>
                </a:lnSpc>
              </a:pPr>
              <a:r>
                <a:rPr lang="en-US" sz="2400" dirty="0"/>
                <a:t>{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point </a:t>
              </a:r>
              <a:r>
                <a:rPr lang="en-US" sz="2400" dirty="0"/>
                <a:t>p[10];</a:t>
              </a:r>
            </a:p>
            <a:p>
              <a:pPr>
                <a:lnSpc>
                  <a:spcPts val="2500"/>
                </a:lnSpc>
              </a:pPr>
              <a:endParaRPr lang="en-US" sz="2400" dirty="0" smtClean="0"/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("%d", &amp;n);</a:t>
              </a:r>
            </a:p>
            <a:p>
              <a:pPr>
                <a:lnSpc>
                  <a:spcPts val="2500"/>
                </a:lnSpc>
              </a:pPr>
              <a:endParaRPr lang="en-US" sz="2400" dirty="0" smtClean="0"/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for(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 err="1"/>
                <a:t>i</a:t>
              </a:r>
              <a:r>
                <a:rPr lang="en-US" sz="2400" dirty="0"/>
                <a:t> = 0; </a:t>
              </a:r>
              <a:r>
                <a:rPr lang="en-US" sz="2400" dirty="0" err="1"/>
                <a:t>i</a:t>
              </a:r>
              <a:r>
                <a:rPr lang="en-US" sz="2400" dirty="0"/>
                <a:t> &lt; n; </a:t>
              </a:r>
              <a:r>
                <a:rPr lang="en-US" sz="2400" dirty="0" err="1"/>
                <a:t>i</a:t>
              </a:r>
              <a:r>
                <a:rPr lang="en-US" sz="2400" dirty="0"/>
                <a:t> ++)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("%d %d", &amp;p[</a:t>
              </a:r>
              <a:r>
                <a:rPr lang="en-US" sz="2400" dirty="0" err="1"/>
                <a:t>i</a:t>
              </a:r>
              <a:r>
                <a:rPr lang="en-US" sz="2400" dirty="0"/>
                <a:t>].x, &amp;p[</a:t>
              </a:r>
              <a:r>
                <a:rPr lang="en-US" sz="2400" dirty="0" err="1"/>
                <a:t>i</a:t>
              </a:r>
              <a:r>
                <a:rPr lang="en-US" sz="2400" dirty="0"/>
                <a:t>].y);</a:t>
              </a:r>
            </a:p>
            <a:p>
              <a:pPr>
                <a:lnSpc>
                  <a:spcPts val="2500"/>
                </a:lnSpc>
              </a:pPr>
              <a:endParaRPr lang="en-US" sz="2400" dirty="0" smtClean="0"/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for(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 err="1"/>
                <a:t>i</a:t>
              </a:r>
              <a:r>
                <a:rPr lang="en-US" sz="2400" dirty="0"/>
                <a:t> = 0; </a:t>
              </a:r>
              <a:r>
                <a:rPr lang="en-US" sz="2400" dirty="0" err="1"/>
                <a:t>i</a:t>
              </a:r>
              <a:r>
                <a:rPr lang="en-US" sz="2400" dirty="0"/>
                <a:t> &lt; n; </a:t>
              </a:r>
              <a:r>
                <a:rPr lang="en-US" sz="2400" dirty="0" err="1"/>
                <a:t>i</a:t>
              </a:r>
              <a:r>
                <a:rPr lang="en-US" sz="2400" dirty="0"/>
                <a:t> ++)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 %d\n", p[</a:t>
              </a:r>
              <a:r>
                <a:rPr lang="en-US" sz="2400" dirty="0" err="1"/>
                <a:t>i</a:t>
              </a:r>
              <a:r>
                <a:rPr lang="en-US" sz="2400" dirty="0"/>
                <a:t>].x, p[</a:t>
              </a:r>
              <a:r>
                <a:rPr lang="en-US" sz="2400" dirty="0" err="1"/>
                <a:t>i</a:t>
              </a:r>
              <a:r>
                <a:rPr lang="en-US" sz="2400" dirty="0"/>
                <a:t>].y);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/>
                <a:t>}</a:t>
              </a:r>
            </a:p>
          </p:txBody>
        </p:sp>
        <p:sp>
          <p:nvSpPr>
            <p:cNvPr id="19" name="object 28"/>
            <p:cNvSpPr/>
            <p:nvPr/>
          </p:nvSpPr>
          <p:spPr>
            <a:xfrm>
              <a:off x="698512" y="1449026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31560" y="833953"/>
            <a:ext cx="37545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>
                <a:solidFill>
                  <a:schemeClr val="accent2"/>
                </a:solidFill>
              </a:rPr>
              <a:t>2</a:t>
            </a:r>
            <a:r>
              <a:rPr lang="ko-KR" altLang="en-US" sz="3000" b="1">
                <a:solidFill>
                  <a:schemeClr val="accent2"/>
                </a:solidFill>
              </a:rPr>
              <a:t>차원 좌표 입력하기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1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03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694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01 </a:t>
            </a:r>
            <a:r>
              <a:rPr lang="ko-KR" altLang="en-US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배열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611560" y="996835"/>
            <a:ext cx="2232248" cy="64633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학습 목표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텍스트 개체 틀 4"/>
          <p:cNvSpPr txBox="1">
            <a:spLocks/>
          </p:cNvSpPr>
          <p:nvPr/>
        </p:nvSpPr>
        <p:spPr>
          <a:xfrm>
            <a:off x="971600" y="2060555"/>
            <a:ext cx="741682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5720" rIns="9000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 smtClean="0"/>
              <a:t>배열의 </a:t>
            </a:r>
            <a:r>
              <a:rPr lang="ko-KR" altLang="en-US" sz="3000" b="1" dirty="0"/>
              <a:t>개념과 필요성을 이해할 수 있다</a:t>
            </a:r>
            <a:r>
              <a:rPr lang="en-US" altLang="ko-KR" sz="3000" b="1" dirty="0"/>
              <a:t>.</a:t>
            </a:r>
          </a:p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 smtClean="0"/>
              <a:t>문제 </a:t>
            </a:r>
            <a:r>
              <a:rPr lang="ko-KR" altLang="en-US" sz="3000" b="1" dirty="0"/>
              <a:t>해결에 필요한 배열을 정확히 사용할 수 있다</a:t>
            </a:r>
            <a:r>
              <a:rPr lang="en-US" altLang="ko-KR" sz="3000" b="1" dirty="0"/>
              <a:t>.</a:t>
            </a:r>
            <a:endParaRPr lang="ko-KR" altLang="en-US" sz="3000" b="1" spc="-60" dirty="0">
              <a:latin typeface="+mn-ea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195736" y="4201737"/>
            <a:ext cx="61926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b="1" dirty="0"/>
              <a:t>필요한 변수가 매우 많다면 어떻게 할 수 있을까</a:t>
            </a:r>
            <a:r>
              <a:rPr lang="en-US" altLang="ko-KR" sz="3000" b="1" dirty="0"/>
              <a:t>?</a:t>
            </a:r>
            <a:endParaRPr lang="ko-KR" altLang="en-US" sz="3000" b="1" dirty="0">
              <a:latin typeface="+mn-ea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613993" y="4366845"/>
            <a:ext cx="1415576" cy="646331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en-US" altLang="ko-KR" sz="3600" b="1" dirty="0" smtClean="0">
                <a:solidFill>
                  <a:schemeClr val="bg1"/>
                </a:solidFill>
                <a:latin typeface="+mn-ea"/>
              </a:rPr>
              <a:t>Think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70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1560" y="1684574"/>
            <a:ext cx="8008312" cy="1648846"/>
            <a:chOff x="1133655" y="2432614"/>
            <a:chExt cx="4644126" cy="730322"/>
          </a:xfrm>
        </p:grpSpPr>
        <p:sp>
          <p:nvSpPr>
            <p:cNvPr id="16" name="object 4"/>
            <p:cNvSpPr/>
            <p:nvPr/>
          </p:nvSpPr>
          <p:spPr>
            <a:xfrm>
              <a:off x="1721219" y="2636912"/>
              <a:ext cx="4056562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587562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652625"/>
              <a:ext cx="587563" cy="510311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03</a:t>
              </a:r>
            </a:p>
            <a:p>
              <a:pPr algn="ctr"/>
              <a:r>
                <a:rPr lang="en-US" altLang="ko-KR" sz="2400" dirty="0"/>
                <a:t>06</a:t>
              </a:r>
            </a:p>
            <a:p>
              <a:pPr algn="ctr"/>
              <a:r>
                <a:rPr lang="en-US" altLang="ko-KR" sz="2400" dirty="0"/>
                <a:t>10~14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721219" y="2652625"/>
              <a:ext cx="4056562" cy="510311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en-US" altLang="ko-KR" sz="2400" dirty="0"/>
                <a:t>point </a:t>
              </a:r>
              <a:r>
                <a:rPr lang="ko-KR" altLang="en-US" sz="2400" dirty="0"/>
                <a:t>구조체 선언</a:t>
              </a:r>
              <a:r>
                <a:rPr lang="en-US" altLang="ko-KR" sz="2400" dirty="0"/>
                <a:t>(</a:t>
              </a:r>
              <a:r>
                <a:rPr lang="ko-KR" altLang="en-US" sz="2400" dirty="0"/>
                <a:t>정의</a:t>
              </a:r>
              <a:r>
                <a:rPr lang="en-US" altLang="ko-KR" sz="2400" dirty="0"/>
                <a:t>)</a:t>
              </a:r>
            </a:p>
            <a:p>
              <a:r>
                <a:rPr lang="ko-KR" altLang="en-US" sz="2400" dirty="0"/>
                <a:t>구조체 배열 선언</a:t>
              </a:r>
            </a:p>
            <a:p>
              <a:r>
                <a:rPr lang="ko-KR" altLang="en-US" sz="2400" spc="-300" dirty="0"/>
                <a:t>구조체 배열에 입력하고</a:t>
              </a:r>
              <a:r>
                <a:rPr lang="en-US" altLang="ko-KR" sz="2400" spc="-300" dirty="0"/>
                <a:t>, </a:t>
              </a:r>
              <a:r>
                <a:rPr lang="ko-KR" altLang="en-US" sz="2400" spc="-300" dirty="0"/>
                <a:t>구조체 배열의 값들을 참조해 출력</a:t>
              </a:r>
              <a:endParaRPr sz="2400" dirty="0"/>
            </a:p>
          </p:txBody>
        </p:sp>
        <p:sp>
          <p:nvSpPr>
            <p:cNvPr id="21" name="object 13"/>
            <p:cNvSpPr/>
            <p:nvPr/>
          </p:nvSpPr>
          <p:spPr>
            <a:xfrm>
              <a:off x="1133655" y="2432614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611561" y="3645024"/>
            <a:ext cx="8008311" cy="2594636"/>
            <a:chOff x="1099597" y="3858747"/>
            <a:chExt cx="4678450" cy="1039959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2"/>
              <a:ext cx="4678450" cy="857804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99597" y="3858747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31560" y="833953"/>
            <a:ext cx="37545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>
                <a:solidFill>
                  <a:schemeClr val="accent2"/>
                </a:solidFill>
              </a:rPr>
              <a:t>2</a:t>
            </a:r>
            <a:r>
              <a:rPr lang="ko-KR" altLang="en-US" sz="3000" b="1">
                <a:solidFill>
                  <a:schemeClr val="accent2"/>
                </a:solidFill>
              </a:rPr>
              <a:t>차원 좌표 입력하기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28" name="그룹 27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9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4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03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403" y="4275407"/>
            <a:ext cx="546157" cy="1899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5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477888" y="1279379"/>
            <a:ext cx="8486600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lnSpc>
                <a:spcPts val="3400"/>
              </a:lnSpc>
              <a:buSzPct val="70000"/>
            </a:pPr>
            <a:r>
              <a:rPr lang="en-US" altLang="ko-KR" sz="3000" b="1" spc="-150" dirty="0">
                <a:solidFill>
                  <a:schemeClr val="tx1"/>
                </a:solidFill>
              </a:rPr>
              <a:t>n</a:t>
            </a:r>
            <a:r>
              <a:rPr lang="ko-KR" altLang="en-US" sz="3000" b="1" spc="-150" dirty="0">
                <a:solidFill>
                  <a:schemeClr val="tx1"/>
                </a:solidFill>
              </a:rPr>
              <a:t>개의 </a:t>
            </a:r>
            <a:r>
              <a:rPr lang="en-US" altLang="ko-KR" sz="3000" b="1" spc="-150" dirty="0">
                <a:solidFill>
                  <a:schemeClr val="tx1"/>
                </a:solidFill>
              </a:rPr>
              <a:t>2</a:t>
            </a:r>
            <a:r>
              <a:rPr lang="ko-KR" altLang="en-US" sz="3000" b="1" spc="-150" dirty="0">
                <a:solidFill>
                  <a:schemeClr val="tx1"/>
                </a:solidFill>
              </a:rPr>
              <a:t>차원 </a:t>
            </a:r>
            <a:r>
              <a:rPr lang="ko-KR" altLang="en-US" sz="3000" b="1" spc="-150" dirty="0" err="1">
                <a:solidFill>
                  <a:schemeClr val="tx1"/>
                </a:solidFill>
              </a:rPr>
              <a:t>좌표쌍</a:t>
            </a:r>
            <a:r>
              <a:rPr lang="en-US" altLang="ko-KR" sz="3000" b="1" spc="-150" dirty="0">
                <a:solidFill>
                  <a:schemeClr val="tx1"/>
                </a:solidFill>
              </a:rPr>
              <a:t>(xi, </a:t>
            </a:r>
            <a:r>
              <a:rPr lang="en-US" altLang="ko-KR" sz="3000" b="1" spc="-150" dirty="0" err="1">
                <a:solidFill>
                  <a:schemeClr val="tx1"/>
                </a:solidFill>
              </a:rPr>
              <a:t>yi</a:t>
            </a:r>
            <a:r>
              <a:rPr lang="en-US" altLang="ko-KR" sz="3000" b="1" spc="-150" dirty="0">
                <a:solidFill>
                  <a:schemeClr val="tx1"/>
                </a:solidFill>
              </a:rPr>
              <a:t>)</a:t>
            </a:r>
            <a:r>
              <a:rPr lang="ko-KR" altLang="en-US" sz="3000" b="1" spc="-150" dirty="0">
                <a:solidFill>
                  <a:schemeClr val="tx1"/>
                </a:solidFill>
              </a:rPr>
              <a:t>이 입력되었을 때</a:t>
            </a:r>
            <a:r>
              <a:rPr lang="en-US" altLang="ko-KR" sz="3000" b="1" spc="-150" dirty="0">
                <a:solidFill>
                  <a:schemeClr val="tx1"/>
                </a:solidFill>
              </a:rPr>
              <a:t>, </a:t>
            </a:r>
            <a:r>
              <a:rPr lang="ko-KR" altLang="en-US" sz="3000" b="1" spc="-150" dirty="0">
                <a:solidFill>
                  <a:schemeClr val="tx1"/>
                </a:solidFill>
              </a:rPr>
              <a:t>원점에 가장 가까운 </a:t>
            </a:r>
            <a:r>
              <a:rPr lang="ko-KR" altLang="en-US" sz="3000" b="1" spc="-150" dirty="0" err="1">
                <a:solidFill>
                  <a:schemeClr val="tx1"/>
                </a:solidFill>
              </a:rPr>
              <a:t>좌표쌍을</a:t>
            </a:r>
            <a:r>
              <a:rPr lang="ko-KR" altLang="en-US" sz="3000" b="1" spc="-150" dirty="0">
                <a:solidFill>
                  <a:schemeClr val="tx1"/>
                </a:solidFill>
              </a:rPr>
              <a:t> 출력하는 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프로그램을 </a:t>
            </a:r>
            <a:r>
              <a:rPr lang="ko-KR" altLang="en-US" sz="3000" b="1" spc="-150" dirty="0">
                <a:solidFill>
                  <a:schemeClr val="tx1"/>
                </a:solidFill>
              </a:rPr>
              <a:t>작성해 보자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. (0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=n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=10, -100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=</a:t>
            </a:r>
            <a:r>
              <a:rPr lang="en-US" altLang="ko-KR" sz="3000" b="1" spc="-150" dirty="0" err="1" smtClean="0">
                <a:solidFill>
                  <a:schemeClr val="tx1"/>
                </a:solidFill>
              </a:rPr>
              <a:t>xi,yi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=100)</a:t>
            </a:r>
          </a:p>
          <a:p>
            <a:pPr algn="just">
              <a:lnSpc>
                <a:spcPts val="3400"/>
              </a:lnSpc>
              <a:buSzPct val="70000"/>
            </a:pPr>
            <a:endParaRPr lang="en-US" altLang="ko-KR" sz="3000" b="1" spc="-150" dirty="0">
              <a:solidFill>
                <a:schemeClr val="tx1"/>
              </a:solidFill>
            </a:endParaRP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] </a:t>
            </a:r>
            <a:r>
              <a:rPr lang="ko-KR" altLang="en-US" sz="2400" spc="-150" dirty="0" smtClean="0">
                <a:solidFill>
                  <a:schemeClr val="tx1"/>
                </a:solidFill>
              </a:rPr>
              <a:t>첫 </a:t>
            </a:r>
            <a:r>
              <a:rPr lang="ko-KR" altLang="en-US" sz="2400" spc="-150" dirty="0">
                <a:solidFill>
                  <a:schemeClr val="tx1"/>
                </a:solidFill>
              </a:rPr>
              <a:t>번째 줄에 </a:t>
            </a:r>
            <a:r>
              <a:rPr lang="ko-KR" altLang="en-US" sz="2400" spc="-150" dirty="0" err="1">
                <a:solidFill>
                  <a:schemeClr val="tx1"/>
                </a:solidFill>
              </a:rPr>
              <a:t>좌표쌍의</a:t>
            </a:r>
            <a:r>
              <a:rPr lang="ko-KR" altLang="en-US" sz="2400" spc="-150" dirty="0">
                <a:solidFill>
                  <a:schemeClr val="tx1"/>
                </a:solidFill>
              </a:rPr>
              <a:t> 개수 </a:t>
            </a:r>
            <a:r>
              <a:rPr lang="en-US" altLang="ko-KR" sz="2400" spc="-150" dirty="0">
                <a:solidFill>
                  <a:schemeClr val="tx1"/>
                </a:solidFill>
              </a:rPr>
              <a:t>n</a:t>
            </a:r>
            <a:r>
              <a:rPr lang="ko-KR" altLang="en-US" sz="2400" spc="-150" dirty="0">
                <a:solidFill>
                  <a:schemeClr val="tx1"/>
                </a:solidFill>
              </a:rPr>
              <a:t>이 입력된다</a:t>
            </a:r>
            <a:r>
              <a:rPr lang="en-US" altLang="ko-KR" sz="2400" spc="-150" dirty="0">
                <a:solidFill>
                  <a:schemeClr val="tx1"/>
                </a:solidFill>
              </a:rPr>
              <a:t>.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ko-KR" altLang="en-US" sz="2400" spc="-150" dirty="0" smtClean="0">
                <a:solidFill>
                  <a:schemeClr val="tx1"/>
                </a:solidFill>
              </a:rPr>
              <a:t>             두 </a:t>
            </a:r>
            <a:r>
              <a:rPr lang="ko-KR" altLang="en-US" sz="2400" spc="-150" dirty="0">
                <a:solidFill>
                  <a:schemeClr val="tx1"/>
                </a:solidFill>
              </a:rPr>
              <a:t>번째 줄부터 </a:t>
            </a:r>
            <a:r>
              <a:rPr lang="en-US" altLang="ko-KR" sz="2400" spc="-150" dirty="0">
                <a:solidFill>
                  <a:schemeClr val="tx1"/>
                </a:solidFill>
              </a:rPr>
              <a:t>n</a:t>
            </a:r>
            <a:r>
              <a:rPr lang="ko-KR" altLang="en-US" sz="2400" spc="-150" dirty="0">
                <a:solidFill>
                  <a:schemeClr val="tx1"/>
                </a:solidFill>
              </a:rPr>
              <a:t>쌍의 </a:t>
            </a:r>
            <a:r>
              <a:rPr lang="en-US" altLang="ko-KR" sz="2400" spc="-150" dirty="0">
                <a:solidFill>
                  <a:schemeClr val="tx1"/>
                </a:solidFill>
              </a:rPr>
              <a:t>2</a:t>
            </a:r>
            <a:r>
              <a:rPr lang="ko-KR" altLang="en-US" sz="2400" spc="-150" dirty="0">
                <a:solidFill>
                  <a:schemeClr val="tx1"/>
                </a:solidFill>
              </a:rPr>
              <a:t>차원 정수 좌표가 입력된다</a:t>
            </a:r>
            <a:r>
              <a:rPr lang="en-US" altLang="ko-KR" sz="2400" spc="-150" dirty="0">
                <a:solidFill>
                  <a:schemeClr val="tx1"/>
                </a:solidFill>
              </a:rPr>
              <a:t>.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원점</a:t>
            </a:r>
            <a:r>
              <a:rPr lang="en-US" altLang="ko-KR" sz="2400" dirty="0">
                <a:solidFill>
                  <a:schemeClr val="tx1"/>
                </a:solidFill>
              </a:rPr>
              <a:t>(0,0)</a:t>
            </a:r>
            <a:r>
              <a:rPr lang="ko-KR" altLang="en-US" sz="2400" dirty="0">
                <a:solidFill>
                  <a:schemeClr val="tx1"/>
                </a:solidFill>
              </a:rPr>
              <a:t>과 가장 가까운 점의 좌표와 직선거리를 공백을 두고 출력한다</a:t>
            </a:r>
            <a:r>
              <a:rPr lang="en-US" altLang="ko-KR" sz="2400" dirty="0">
                <a:solidFill>
                  <a:schemeClr val="tx1"/>
                </a:solidFill>
              </a:rPr>
              <a:t>.(</a:t>
            </a:r>
            <a:r>
              <a:rPr lang="ko-KR" altLang="en-US" sz="2400" dirty="0">
                <a:solidFill>
                  <a:schemeClr val="tx1"/>
                </a:solidFill>
              </a:rPr>
              <a:t>직선거리는 소수점 </a:t>
            </a:r>
            <a:r>
              <a:rPr lang="ko-KR" altLang="en-US" sz="2400" dirty="0" smtClean="0">
                <a:solidFill>
                  <a:schemeClr val="tx1"/>
                </a:solidFill>
              </a:rPr>
              <a:t>이하 </a:t>
            </a:r>
            <a:r>
              <a:rPr lang="ko-KR" altLang="en-US" sz="2400" dirty="0">
                <a:solidFill>
                  <a:schemeClr val="tx1"/>
                </a:solidFill>
              </a:rPr>
              <a:t>셋째 자리까지 출력하고</a:t>
            </a:r>
            <a:r>
              <a:rPr lang="en-US" altLang="ko-KR" sz="2400" dirty="0">
                <a:solidFill>
                  <a:schemeClr val="tx1"/>
                </a:solidFill>
              </a:rPr>
              <a:t>, </a:t>
            </a:r>
            <a:r>
              <a:rPr lang="ko-KR" altLang="en-US" sz="2400" dirty="0">
                <a:solidFill>
                  <a:schemeClr val="tx1"/>
                </a:solidFill>
              </a:rPr>
              <a:t>거리가 같은 경우에는 먼저 입력된 좌표를 출력한다</a:t>
            </a:r>
            <a:r>
              <a:rPr lang="en-US" altLang="ko-KR" sz="2400" dirty="0" smtClean="0">
                <a:solidFill>
                  <a:schemeClr val="tx1"/>
                </a:solidFill>
              </a:rPr>
              <a:t>.)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                   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3 </a:t>
            </a:r>
            <a:r>
              <a:rPr lang="en-US" altLang="ko-KR" sz="2400" dirty="0" smtClean="0">
                <a:solidFill>
                  <a:schemeClr val="tx1"/>
                </a:solidFill>
              </a:rPr>
              <a:t>                                   4 </a:t>
            </a:r>
            <a:r>
              <a:rPr lang="en-US" altLang="ko-KR" sz="2400" dirty="0">
                <a:solidFill>
                  <a:schemeClr val="tx1"/>
                </a:solidFill>
              </a:rPr>
              <a:t>3 5.000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1 6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4 3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5 2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71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184405" y="692696"/>
            <a:ext cx="53399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원점에 가장 가까운 점 구하기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564405" y="692696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04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110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72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11560" y="1586260"/>
            <a:ext cx="8028909" cy="4645435"/>
            <a:chOff x="698512" y="1447862"/>
            <a:chExt cx="8028909" cy="4645435"/>
          </a:xfrm>
        </p:grpSpPr>
        <p:sp>
          <p:nvSpPr>
            <p:cNvPr id="17" name="object 23"/>
            <p:cNvSpPr/>
            <p:nvPr/>
          </p:nvSpPr>
          <p:spPr>
            <a:xfrm>
              <a:off x="698512" y="1916833"/>
              <a:ext cx="535443" cy="4176464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74576" y="1914890"/>
              <a:ext cx="7452845" cy="4176464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/>
                <a:t>#include &lt;</a:t>
              </a:r>
              <a:r>
                <a:rPr lang="en-US" sz="2400" dirty="0" err="1"/>
                <a:t>math.h</a:t>
              </a:r>
              <a:r>
                <a:rPr lang="en-US" sz="2400" dirty="0"/>
                <a:t>&gt;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n;</a:t>
              </a:r>
            </a:p>
            <a:p>
              <a:r>
                <a:rPr lang="en-US" sz="2400" dirty="0" err="1"/>
                <a:t>struct</a:t>
              </a:r>
              <a:r>
                <a:rPr lang="en-US" sz="2400" dirty="0"/>
                <a:t> point { </a:t>
              </a:r>
              <a:r>
                <a:rPr lang="en-US" sz="2400" dirty="0" err="1"/>
                <a:t>int</a:t>
              </a:r>
              <a:r>
                <a:rPr lang="en-US" sz="2400" dirty="0"/>
                <a:t> x; </a:t>
              </a:r>
              <a:r>
                <a:rPr lang="en-US" sz="2400" dirty="0" err="1"/>
                <a:t>int</a:t>
              </a:r>
              <a:r>
                <a:rPr lang="en-US" sz="2400" dirty="0"/>
                <a:t> y; float d;};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point </a:t>
              </a:r>
              <a:r>
                <a:rPr lang="en-US" sz="2400" dirty="0"/>
                <a:t>p[10];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/>
                <a:t>mi; float md;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("%d", &amp;n</a:t>
              </a:r>
              <a:r>
                <a:rPr lang="en-US" sz="2400" dirty="0" smtClean="0"/>
                <a:t>);</a:t>
              </a:r>
            </a:p>
            <a:p>
              <a:endParaRPr lang="en-US" sz="2400" dirty="0"/>
            </a:p>
            <a:p>
              <a:r>
                <a:rPr lang="en-US" sz="2400" dirty="0" smtClean="0"/>
                <a:t>    mi </a:t>
              </a:r>
              <a:r>
                <a:rPr lang="en-US" sz="2400" dirty="0"/>
                <a:t>= 0; md = 999;</a:t>
              </a:r>
            </a:p>
          </p:txBody>
        </p:sp>
        <p:sp>
          <p:nvSpPr>
            <p:cNvPr id="19" name="object 28"/>
            <p:cNvSpPr/>
            <p:nvPr/>
          </p:nvSpPr>
          <p:spPr>
            <a:xfrm>
              <a:off x="698512" y="1447862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31560" y="833953"/>
            <a:ext cx="53399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원점에 가장 가까운 점 구하기</a:t>
            </a:r>
          </a:p>
        </p:txBody>
      </p:sp>
      <p:grpSp>
        <p:nvGrpSpPr>
          <p:cNvPr id="20" name="그룹 19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1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04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0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73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11560" y="1556792"/>
            <a:ext cx="8013965" cy="3391617"/>
            <a:chOff x="698512" y="1921688"/>
            <a:chExt cx="8013965" cy="3391617"/>
          </a:xfrm>
        </p:grpSpPr>
        <p:sp>
          <p:nvSpPr>
            <p:cNvPr id="17" name="object 23"/>
            <p:cNvSpPr/>
            <p:nvPr/>
          </p:nvSpPr>
          <p:spPr>
            <a:xfrm>
              <a:off x="698512" y="1921688"/>
              <a:ext cx="535443" cy="3391617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/>
                <a:t>12</a:t>
              </a:r>
            </a:p>
            <a:p>
              <a:pPr algn="ctr"/>
              <a:r>
                <a:rPr lang="en-US" sz="2400" dirty="0"/>
                <a:t>13</a:t>
              </a:r>
            </a:p>
            <a:p>
              <a:pPr algn="ctr"/>
              <a:r>
                <a:rPr lang="en-US" sz="2400" dirty="0"/>
                <a:t>14</a:t>
              </a:r>
            </a:p>
            <a:p>
              <a:pPr algn="ctr"/>
              <a:r>
                <a:rPr lang="en-US" sz="2400" dirty="0"/>
                <a:t>15</a:t>
              </a:r>
            </a:p>
            <a:p>
              <a:pPr algn="ctr"/>
              <a:r>
                <a:rPr lang="en-US" sz="2400" dirty="0"/>
                <a:t>16</a:t>
              </a:r>
            </a:p>
            <a:p>
              <a:pPr algn="ctr"/>
              <a:r>
                <a:rPr lang="en-US" sz="2400" dirty="0"/>
                <a:t>17</a:t>
              </a:r>
            </a:p>
            <a:p>
              <a:pPr algn="ctr"/>
              <a:r>
                <a:rPr lang="en-US" sz="2400" dirty="0"/>
                <a:t>18</a:t>
              </a:r>
            </a:p>
            <a:p>
              <a:pPr algn="ctr"/>
              <a:r>
                <a:rPr lang="en-US" sz="2400" dirty="0"/>
                <a:t>19</a:t>
              </a:r>
            </a:p>
            <a:p>
              <a:pPr algn="ctr"/>
              <a:r>
                <a:rPr lang="en-US" sz="2400" dirty="0" smtClean="0"/>
                <a:t>20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59632" y="1921688"/>
              <a:ext cx="7452845" cy="3391617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pt-BR" sz="2400" spc="-100" dirty="0" smtClean="0"/>
                <a:t>    for(int </a:t>
              </a:r>
              <a:r>
                <a:rPr lang="pt-BR" sz="2400" spc="-100" dirty="0"/>
                <a:t>i = 0; i &lt; n; i ++)</a:t>
              </a:r>
            </a:p>
            <a:p>
              <a:r>
                <a:rPr lang="pt-BR" sz="2400" spc="-100" dirty="0" smtClean="0"/>
                <a:t>    {</a:t>
              </a:r>
              <a:endParaRPr lang="pt-BR" sz="2400" spc="-100" dirty="0"/>
            </a:p>
            <a:p>
              <a:r>
                <a:rPr lang="pt-BR" sz="2400" spc="-100" dirty="0" smtClean="0"/>
                <a:t>        scanf</a:t>
              </a:r>
              <a:r>
                <a:rPr lang="pt-BR" sz="2400" spc="-100" dirty="0"/>
                <a:t>("%d %d", &amp;p[i].x, &amp;p[i].y);</a:t>
              </a:r>
            </a:p>
            <a:p>
              <a:r>
                <a:rPr lang="pt-BR" sz="2400" spc="-100" dirty="0" smtClean="0"/>
                <a:t>        p[i</a:t>
              </a:r>
              <a:r>
                <a:rPr lang="pt-BR" sz="2400" spc="-100" dirty="0"/>
                <a:t>].d = (float)sqrt(p[i].x * p[i].x + p[i].y * p[i].y);</a:t>
              </a:r>
            </a:p>
            <a:p>
              <a:r>
                <a:rPr lang="pt-BR" sz="2400" spc="-100" dirty="0" smtClean="0"/>
                <a:t>        if(p[i</a:t>
              </a:r>
              <a:r>
                <a:rPr lang="pt-BR" sz="2400" spc="-100" dirty="0"/>
                <a:t>].d &lt; md) { mi = i; md = p[i].d;}</a:t>
              </a:r>
            </a:p>
            <a:p>
              <a:r>
                <a:rPr lang="pt-BR" sz="2400" spc="-100" dirty="0" smtClean="0"/>
                <a:t>    }</a:t>
              </a:r>
            </a:p>
            <a:p>
              <a:endParaRPr lang="pt-BR" sz="2400" spc="-100" dirty="0"/>
            </a:p>
            <a:p>
              <a:r>
                <a:rPr lang="pt-BR" sz="2400" spc="-100" dirty="0" smtClean="0"/>
                <a:t>    printf</a:t>
              </a:r>
              <a:r>
                <a:rPr lang="pt-BR" sz="2400" spc="-100" dirty="0"/>
                <a:t>("%d %d %.3f\n", p[mi].x, p[mi].y, p[mi].d);</a:t>
              </a:r>
            </a:p>
            <a:p>
              <a:r>
                <a:rPr lang="pt-BR" sz="2400" spc="-100" dirty="0"/>
                <a:t>}</a:t>
              </a:r>
              <a:endParaRPr lang="en-US" sz="2400" spc="-100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31560" y="833953"/>
            <a:ext cx="53399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원점에 가장 가까운 점 구하기</a:t>
            </a:r>
          </a:p>
        </p:txBody>
      </p:sp>
      <p:grpSp>
        <p:nvGrpSpPr>
          <p:cNvPr id="20" name="그룹 19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1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04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551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74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1560" y="1505376"/>
            <a:ext cx="8008312" cy="2894654"/>
            <a:chOff x="1133655" y="2429087"/>
            <a:chExt cx="4644126" cy="1282127"/>
          </a:xfrm>
        </p:grpSpPr>
        <p:sp>
          <p:nvSpPr>
            <p:cNvPr id="16" name="object 4"/>
            <p:cNvSpPr/>
            <p:nvPr/>
          </p:nvSpPr>
          <p:spPr>
            <a:xfrm>
              <a:off x="1846494" y="2636912"/>
              <a:ext cx="3931287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712838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708911"/>
              <a:ext cx="712838" cy="1002302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04</a:t>
              </a:r>
            </a:p>
            <a:p>
              <a:pPr algn="ctr"/>
              <a:r>
                <a:rPr lang="en-US" altLang="ko-KR" sz="2400" dirty="0"/>
                <a:t>07</a:t>
              </a:r>
            </a:p>
            <a:p>
              <a:pPr algn="ctr"/>
              <a:r>
                <a:rPr lang="en-US" altLang="ko-KR" sz="2400" dirty="0"/>
                <a:t>12~17</a:t>
              </a:r>
            </a:p>
            <a:p>
              <a:pPr algn="ctr"/>
              <a:r>
                <a:rPr lang="en-US" altLang="ko-KR" sz="2400" dirty="0"/>
                <a:t>15</a:t>
              </a:r>
            </a:p>
            <a:p>
              <a:pPr algn="ctr"/>
              <a:r>
                <a:rPr lang="en-US" altLang="ko-KR" sz="2400" dirty="0"/>
                <a:t>16</a:t>
              </a:r>
            </a:p>
            <a:p>
              <a:pPr algn="ctr"/>
              <a:r>
                <a:rPr lang="en-US" altLang="ko-KR" sz="2400" dirty="0"/>
                <a:t>19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846494" y="2708912"/>
              <a:ext cx="3931287" cy="1002302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spc="-300" dirty="0"/>
                <a:t>구조체 선언</a:t>
              </a:r>
            </a:p>
            <a:p>
              <a:r>
                <a:rPr lang="ko-KR" altLang="en-US" sz="2400" spc="-300" dirty="0"/>
                <a:t>구조체 배열 선언</a:t>
              </a:r>
            </a:p>
            <a:p>
              <a:r>
                <a:rPr lang="ko-KR" altLang="en-US" sz="2400" spc="-300" dirty="0"/>
                <a:t>좌표를 </a:t>
              </a:r>
              <a:r>
                <a:rPr lang="ko-KR" altLang="en-US" sz="2400" spc="-300" dirty="0" err="1"/>
                <a:t>입력받으면서</a:t>
              </a:r>
              <a:r>
                <a:rPr lang="ko-KR" altLang="en-US" sz="2400" spc="-300" dirty="0"/>
                <a:t> 거리를 계산하여 함께 저장</a:t>
              </a:r>
            </a:p>
            <a:p>
              <a:r>
                <a:rPr lang="ko-KR" altLang="en-US" sz="2400" spc="-300" dirty="0"/>
                <a:t>거리 계산</a:t>
              </a:r>
            </a:p>
            <a:p>
              <a:r>
                <a:rPr lang="ko-KR" altLang="en-US" sz="2400" spc="-300" dirty="0"/>
                <a:t>그때까지의 최소 거리와 비교하여 최소 번호와 거리 저장</a:t>
              </a:r>
            </a:p>
            <a:p>
              <a:r>
                <a:rPr lang="ko-KR" altLang="en-US" sz="2400" spc="-300" dirty="0"/>
                <a:t>최소 거리를 가진 좌표와 최소 거리 출력</a:t>
              </a:r>
              <a:endParaRPr sz="2400" dirty="0"/>
            </a:p>
          </p:txBody>
        </p:sp>
        <p:sp>
          <p:nvSpPr>
            <p:cNvPr id="21" name="object 13"/>
            <p:cNvSpPr/>
            <p:nvPr/>
          </p:nvSpPr>
          <p:spPr>
            <a:xfrm>
              <a:off x="1133655" y="2429087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611560" y="4498283"/>
            <a:ext cx="8008312" cy="1767468"/>
            <a:chOff x="1099596" y="3853316"/>
            <a:chExt cx="4678451" cy="708421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3"/>
              <a:ext cx="4678450" cy="520834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99596" y="3853316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31560" y="833953"/>
            <a:ext cx="53399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원점에 가장 가까운 점 구하기</a:t>
            </a:r>
          </a:p>
        </p:txBody>
      </p:sp>
      <p:grpSp>
        <p:nvGrpSpPr>
          <p:cNvPr id="28" name="그룹 27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9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4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04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478" y="5026255"/>
            <a:ext cx="1200163" cy="117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7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23395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lnSpc>
                <a:spcPts val="3400"/>
              </a:lnSpc>
              <a:buSzPct val="70000"/>
            </a:pPr>
            <a:r>
              <a:rPr lang="en-US" altLang="ko-KR" sz="3000" b="1" spc="-150" dirty="0">
                <a:solidFill>
                  <a:schemeClr val="tx1"/>
                </a:solidFill>
              </a:rPr>
              <a:t>n</a:t>
            </a:r>
            <a:r>
              <a:rPr lang="ko-KR" altLang="en-US" sz="3000" b="1" spc="-150" dirty="0">
                <a:solidFill>
                  <a:schemeClr val="tx1"/>
                </a:solidFill>
              </a:rPr>
              <a:t>개의 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2*2 </a:t>
            </a:r>
            <a:r>
              <a:rPr lang="ko-KR" altLang="en-US" sz="3000" b="1" spc="-150" dirty="0">
                <a:solidFill>
                  <a:schemeClr val="tx1"/>
                </a:solidFill>
              </a:rPr>
              <a:t>행렬이 입력되었을 때</a:t>
            </a:r>
            <a:r>
              <a:rPr lang="en-US" altLang="ko-KR" sz="3000" b="1" spc="-150" dirty="0">
                <a:solidFill>
                  <a:schemeClr val="tx1"/>
                </a:solidFill>
              </a:rPr>
              <a:t>, n</a:t>
            </a:r>
            <a:r>
              <a:rPr lang="ko-KR" altLang="en-US" sz="3000" b="1" spc="-150" dirty="0">
                <a:solidFill>
                  <a:schemeClr val="tx1"/>
                </a:solidFill>
              </a:rPr>
              <a:t>개의 행렬을 모두 곱한 결과를 출력하는 프로그램을 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작성해 </a:t>
            </a:r>
            <a:r>
              <a:rPr lang="ko-KR" altLang="en-US" sz="3000" b="1" spc="-150" dirty="0">
                <a:solidFill>
                  <a:schemeClr val="tx1"/>
                </a:solidFill>
              </a:rPr>
              <a:t>보자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.(1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spc="-150" dirty="0">
                <a:solidFill>
                  <a:schemeClr val="tx1"/>
                </a:solidFill>
              </a:rPr>
              <a:t>=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n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=10, -10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=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행렬의 </a:t>
            </a:r>
            <a:r>
              <a:rPr lang="ko-KR" altLang="en-US" sz="3000" b="1" spc="-150" dirty="0">
                <a:solidFill>
                  <a:schemeClr val="tx1"/>
                </a:solidFill>
              </a:rPr>
              <a:t>각 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요소＜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=10</a:t>
            </a:r>
            <a:r>
              <a:rPr lang="en-US" altLang="ko-KR" sz="3000" b="1" spc="-150" dirty="0">
                <a:solidFill>
                  <a:schemeClr val="tx1"/>
                </a:solidFill>
              </a:rPr>
              <a:t>)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]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ko-KR" altLang="en-US" sz="2400" dirty="0" smtClean="0">
                <a:solidFill>
                  <a:schemeClr val="tx1"/>
                </a:solidFill>
              </a:rPr>
              <a:t>첫 </a:t>
            </a:r>
            <a:r>
              <a:rPr lang="ko-KR" altLang="en-US" sz="2400" dirty="0">
                <a:solidFill>
                  <a:schemeClr val="tx1"/>
                </a:solidFill>
              </a:rPr>
              <a:t>번째 줄에 </a:t>
            </a:r>
            <a:r>
              <a:rPr lang="en-US" altLang="ko-KR" sz="2400" dirty="0" smtClean="0">
                <a:solidFill>
                  <a:schemeClr val="tx1"/>
                </a:solidFill>
              </a:rPr>
              <a:t>2*2 </a:t>
            </a:r>
            <a:r>
              <a:rPr lang="ko-KR" altLang="en-US" sz="2400" dirty="0">
                <a:solidFill>
                  <a:schemeClr val="tx1"/>
                </a:solidFill>
              </a:rPr>
              <a:t>행렬의 개수</a:t>
            </a:r>
            <a:r>
              <a:rPr lang="en-US" altLang="ko-KR" sz="2400" dirty="0">
                <a:solidFill>
                  <a:schemeClr val="tx1"/>
                </a:solidFill>
              </a:rPr>
              <a:t>(n)</a:t>
            </a:r>
            <a:r>
              <a:rPr lang="ko-KR" altLang="en-US" sz="2400" dirty="0">
                <a:solidFill>
                  <a:schemeClr val="tx1"/>
                </a:solidFill>
              </a:rPr>
              <a:t>가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두 번째 줄부터 </a:t>
            </a: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줄에 걸쳐 각 행렬의 값이 공백을 두고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개의 행렬을 모두 </a:t>
            </a:r>
            <a:r>
              <a:rPr lang="ko-KR" altLang="en-US" sz="2400" dirty="0" smtClean="0">
                <a:solidFill>
                  <a:schemeClr val="tx1"/>
                </a:solidFill>
              </a:rPr>
              <a:t>곱한 </a:t>
            </a:r>
            <a:r>
              <a:rPr lang="ko-KR" altLang="en-US" sz="2400" dirty="0">
                <a:solidFill>
                  <a:schemeClr val="tx1"/>
                </a:solidFill>
              </a:rPr>
              <a:t>결과를 </a:t>
            </a:r>
            <a:r>
              <a:rPr lang="en-US" altLang="ko-KR" sz="2400" dirty="0" smtClean="0">
                <a:solidFill>
                  <a:schemeClr val="tx1"/>
                </a:solidFill>
              </a:rPr>
              <a:t>2*2 </a:t>
            </a:r>
            <a:r>
              <a:rPr lang="ko-KR" altLang="en-US" sz="2400" dirty="0">
                <a:solidFill>
                  <a:schemeClr val="tx1"/>
                </a:solidFill>
              </a:rPr>
              <a:t>형태로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3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1 2 3 4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1 0 0 1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5 6 7 </a:t>
            </a:r>
            <a:r>
              <a:rPr lang="en-US" altLang="ko-KR" sz="2400" dirty="0" smtClean="0">
                <a:solidFill>
                  <a:schemeClr val="tx1"/>
                </a:solidFill>
              </a:rPr>
              <a:t>8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75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314701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행렬 곱 계산하기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05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3635896" y="472514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r>
              <a:rPr lang="en-US" altLang="ko-KR" sz="2400" dirty="0"/>
              <a:t>19 22</a:t>
            </a:r>
          </a:p>
          <a:p>
            <a:r>
              <a:rPr lang="en-US" altLang="ko-KR" sz="2400" dirty="0"/>
              <a:t>43 50</a:t>
            </a:r>
          </a:p>
        </p:txBody>
      </p:sp>
    </p:spTree>
    <p:extLst>
      <p:ext uri="{BB962C8B-B14F-4D97-AF65-F5344CB8AC3E}">
        <p14:creationId xmlns:p14="http://schemas.microsoft.com/office/powerpoint/2010/main" val="9796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76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11560" y="1556792"/>
            <a:ext cx="8028909" cy="4647378"/>
            <a:chOff x="698512" y="1445919"/>
            <a:chExt cx="8028909" cy="4647378"/>
          </a:xfrm>
        </p:grpSpPr>
        <p:sp>
          <p:nvSpPr>
            <p:cNvPr id="17" name="object 23"/>
            <p:cNvSpPr/>
            <p:nvPr/>
          </p:nvSpPr>
          <p:spPr>
            <a:xfrm>
              <a:off x="698512" y="1916833"/>
              <a:ext cx="535443" cy="4176464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74576" y="1914890"/>
              <a:ext cx="7452845" cy="4176464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n;</a:t>
              </a:r>
            </a:p>
            <a:p>
              <a:r>
                <a:rPr lang="en-US" sz="2400" dirty="0" err="1"/>
                <a:t>struct</a:t>
              </a:r>
              <a:r>
                <a:rPr lang="en-US" sz="2400" dirty="0"/>
                <a:t> matrix { </a:t>
              </a:r>
              <a:r>
                <a:rPr lang="en-US" sz="2400" dirty="0" err="1"/>
                <a:t>int</a:t>
              </a:r>
              <a:r>
                <a:rPr lang="en-US" sz="2400" dirty="0"/>
                <a:t> d[2][2];};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matrix </a:t>
              </a:r>
              <a:r>
                <a:rPr lang="en-US" sz="2400" dirty="0"/>
                <a:t>m[10], t, </a:t>
              </a:r>
              <a:r>
                <a:rPr lang="en-US" sz="2400" dirty="0" err="1"/>
                <a:t>tt</a:t>
              </a:r>
              <a:r>
                <a:rPr lang="en-US" sz="2400" dirty="0"/>
                <a:t>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("%d", &amp;n</a:t>
              </a:r>
              <a:r>
                <a:rPr lang="en-US" sz="2400" dirty="0" smtClean="0"/>
                <a:t>);</a:t>
              </a:r>
            </a:p>
            <a:p>
              <a:endParaRPr lang="en-US" sz="2400" dirty="0"/>
            </a:p>
            <a:p>
              <a:r>
                <a:rPr lang="en-US" sz="2400" dirty="0" smtClean="0"/>
                <a:t>    for(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 err="1"/>
                <a:t>i</a:t>
              </a:r>
              <a:r>
                <a:rPr lang="en-US" sz="2400" dirty="0"/>
                <a:t> = 0; </a:t>
              </a:r>
              <a:r>
                <a:rPr lang="en-US" sz="2400" dirty="0" err="1"/>
                <a:t>i</a:t>
              </a:r>
              <a:r>
                <a:rPr lang="en-US" sz="2400" dirty="0"/>
                <a:t> &lt; n; </a:t>
              </a:r>
              <a:r>
                <a:rPr lang="en-US" sz="2400" dirty="0" err="1"/>
                <a:t>i</a:t>
              </a:r>
              <a:r>
                <a:rPr lang="en-US" sz="2400" dirty="0"/>
                <a:t> ++)</a:t>
              </a:r>
            </a:p>
            <a:p>
              <a:r>
                <a:rPr lang="en-US" sz="2400" dirty="0" smtClean="0"/>
                <a:t>        for(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/>
                <a:t>k = 0; k &lt; =1; k ++)</a:t>
              </a:r>
            </a:p>
            <a:p>
              <a:r>
                <a:rPr lang="en-US" sz="2400" dirty="0" smtClean="0"/>
                <a:t>        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("%d %d", &amp;m[</a:t>
              </a:r>
              <a:r>
                <a:rPr lang="en-US" sz="2400" dirty="0" err="1"/>
                <a:t>i</a:t>
              </a:r>
              <a:r>
                <a:rPr lang="en-US" sz="2400" dirty="0"/>
                <a:t>].d[k][0], &amp;m[</a:t>
              </a:r>
              <a:r>
                <a:rPr lang="en-US" sz="2400" dirty="0" err="1"/>
                <a:t>i</a:t>
              </a:r>
              <a:r>
                <a:rPr lang="en-US" sz="2400" dirty="0"/>
                <a:t>].d[k][1]);</a:t>
              </a:r>
            </a:p>
          </p:txBody>
        </p:sp>
        <p:sp>
          <p:nvSpPr>
            <p:cNvPr id="19" name="object 28"/>
            <p:cNvSpPr/>
            <p:nvPr/>
          </p:nvSpPr>
          <p:spPr>
            <a:xfrm>
              <a:off x="698512" y="1445919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31560" y="833953"/>
            <a:ext cx="314701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행렬 곱 계산하기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05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427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77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11560" y="1556792"/>
            <a:ext cx="8013965" cy="4471737"/>
            <a:chOff x="698512" y="1905033"/>
            <a:chExt cx="8013965" cy="4471737"/>
          </a:xfrm>
        </p:grpSpPr>
        <p:sp>
          <p:nvSpPr>
            <p:cNvPr id="17" name="object 23"/>
            <p:cNvSpPr/>
            <p:nvPr/>
          </p:nvSpPr>
          <p:spPr>
            <a:xfrm>
              <a:off x="698512" y="1905033"/>
              <a:ext cx="535443" cy="4471737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/>
                <a:t>12</a:t>
              </a:r>
            </a:p>
            <a:p>
              <a:pPr algn="ctr"/>
              <a:r>
                <a:rPr lang="en-US" sz="2400" dirty="0"/>
                <a:t>13</a:t>
              </a:r>
            </a:p>
            <a:p>
              <a:pPr algn="ctr"/>
              <a:r>
                <a:rPr lang="en-US" sz="2400" dirty="0"/>
                <a:t>14</a:t>
              </a:r>
            </a:p>
            <a:p>
              <a:pPr algn="ctr"/>
              <a:r>
                <a:rPr lang="en-US" sz="2400" dirty="0"/>
                <a:t>15</a:t>
              </a:r>
            </a:p>
            <a:p>
              <a:pPr algn="ctr"/>
              <a:r>
                <a:rPr lang="en-US" sz="2400" dirty="0"/>
                <a:t>16</a:t>
              </a:r>
            </a:p>
            <a:p>
              <a:pPr algn="ctr"/>
              <a:r>
                <a:rPr lang="en-US" sz="2400" dirty="0"/>
                <a:t>17</a:t>
              </a:r>
            </a:p>
            <a:p>
              <a:pPr algn="ctr"/>
              <a:r>
                <a:rPr lang="en-US" sz="2400" dirty="0"/>
                <a:t>18</a:t>
              </a:r>
            </a:p>
            <a:p>
              <a:pPr algn="ctr"/>
              <a:r>
                <a:rPr lang="en-US" sz="2400" dirty="0"/>
                <a:t>19</a:t>
              </a:r>
            </a:p>
            <a:p>
              <a:pPr algn="ctr"/>
              <a:r>
                <a:rPr lang="en-US" sz="2400" dirty="0" smtClean="0"/>
                <a:t>20</a:t>
              </a:r>
            </a:p>
            <a:p>
              <a:pPr algn="ctr"/>
              <a:r>
                <a:rPr lang="en-US" sz="2400" dirty="0" smtClean="0"/>
                <a:t>21</a:t>
              </a:r>
            </a:p>
            <a:p>
              <a:pPr algn="ctr"/>
              <a:r>
                <a:rPr lang="en-US" sz="2400" dirty="0" smtClean="0"/>
                <a:t>22</a:t>
              </a:r>
            </a:p>
            <a:p>
              <a:pPr algn="ctr"/>
              <a:r>
                <a:rPr lang="en-US" sz="2400" dirty="0" smtClean="0"/>
                <a:t>23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59632" y="1905033"/>
              <a:ext cx="7452845" cy="4471737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pt-BR" sz="2400" spc="-100" dirty="0"/>
                <a:t>    </a:t>
              </a:r>
              <a:endParaRPr lang="pt-BR" sz="2400" spc="-100" dirty="0" smtClean="0"/>
            </a:p>
            <a:p>
              <a:r>
                <a:rPr lang="pt-BR" sz="2400" spc="-100" dirty="0"/>
                <a:t> </a:t>
              </a:r>
              <a:r>
                <a:rPr lang="pt-BR" sz="2400" spc="-100" dirty="0" smtClean="0"/>
                <a:t>   for(int </a:t>
              </a:r>
              <a:r>
                <a:rPr lang="pt-BR" sz="2400" spc="-100" dirty="0"/>
                <a:t>i = 0; i &lt; 2; i ++)</a:t>
              </a:r>
            </a:p>
            <a:p>
              <a:r>
                <a:rPr lang="pt-BR" sz="2400" spc="-100" dirty="0" smtClean="0"/>
                <a:t>        for(int </a:t>
              </a:r>
              <a:r>
                <a:rPr lang="pt-BR" sz="2400" spc="-100" dirty="0"/>
                <a:t>j = 0; j &lt; 2; j ++)</a:t>
              </a:r>
            </a:p>
            <a:p>
              <a:r>
                <a:rPr lang="pt-BR" sz="2400" spc="-100" dirty="0" smtClean="0"/>
                <a:t>        {</a:t>
              </a:r>
              <a:endParaRPr lang="pt-BR" sz="2400" spc="-100" dirty="0"/>
            </a:p>
            <a:p>
              <a:r>
                <a:rPr lang="pt-BR" sz="2400" spc="-100" dirty="0" smtClean="0"/>
                <a:t>            if(i </a:t>
              </a:r>
              <a:r>
                <a:rPr lang="pt-BR" sz="2400" spc="-100" dirty="0"/>
                <a:t>== j) t.d[i][j] = 1;</a:t>
              </a:r>
            </a:p>
            <a:p>
              <a:r>
                <a:rPr lang="pt-BR" sz="2400" spc="-100" dirty="0" smtClean="0"/>
                <a:t>            else </a:t>
              </a:r>
              <a:r>
                <a:rPr lang="pt-BR" sz="2400" spc="-100" dirty="0"/>
                <a:t>t.d[i][j] = 0;</a:t>
              </a:r>
            </a:p>
            <a:p>
              <a:endParaRPr lang="pt-BR" sz="2400" spc="-100" dirty="0" smtClean="0"/>
            </a:p>
            <a:p>
              <a:r>
                <a:rPr lang="pt-BR" sz="2400" spc="-100" dirty="0"/>
                <a:t> </a:t>
              </a:r>
              <a:r>
                <a:rPr lang="pt-BR" sz="2400" spc="-100" dirty="0" smtClean="0"/>
                <a:t>           tt.d[i</a:t>
              </a:r>
              <a:r>
                <a:rPr lang="pt-BR" sz="2400" spc="-100" dirty="0"/>
                <a:t>][j] = 0;</a:t>
              </a:r>
            </a:p>
            <a:p>
              <a:r>
                <a:rPr lang="pt-BR" sz="2400" spc="-100" dirty="0" smtClean="0"/>
                <a:t>        }</a:t>
              </a:r>
            </a:p>
            <a:p>
              <a:endParaRPr lang="en-US" sz="2400" spc="-100" dirty="0" smtClean="0"/>
            </a:p>
            <a:p>
              <a:r>
                <a:rPr lang="en-US" sz="2400" spc="-100" dirty="0"/>
                <a:t> </a:t>
              </a:r>
              <a:r>
                <a:rPr lang="en-US" sz="2400" spc="-100" dirty="0" smtClean="0"/>
                <a:t>       for(</a:t>
              </a:r>
              <a:r>
                <a:rPr lang="en-US" sz="2400" spc="-100" dirty="0" err="1" smtClean="0"/>
                <a:t>int</a:t>
              </a:r>
              <a:r>
                <a:rPr lang="en-US" sz="2400" spc="-100" dirty="0" smtClean="0"/>
                <a:t> </a:t>
              </a:r>
              <a:r>
                <a:rPr lang="en-US" sz="2400" spc="-100" dirty="0"/>
                <a:t>c = 0; c &lt; n; c ++)</a:t>
              </a:r>
            </a:p>
            <a:p>
              <a:r>
                <a:rPr lang="en-US" sz="2400" spc="-100" dirty="0" smtClean="0"/>
                <a:t>        {</a:t>
              </a:r>
              <a:endParaRPr lang="en-US" sz="2400" spc="-100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31560" y="833953"/>
            <a:ext cx="314701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행렬 곱 계산하기</a:t>
            </a:r>
          </a:p>
        </p:txBody>
      </p:sp>
      <p:grpSp>
        <p:nvGrpSpPr>
          <p:cNvPr id="12" name="그룹 11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05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1771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78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11560" y="1556792"/>
            <a:ext cx="8013965" cy="4471737"/>
            <a:chOff x="698512" y="1905033"/>
            <a:chExt cx="8013965" cy="4471737"/>
          </a:xfrm>
        </p:grpSpPr>
        <p:sp>
          <p:nvSpPr>
            <p:cNvPr id="17" name="object 23"/>
            <p:cNvSpPr/>
            <p:nvPr/>
          </p:nvSpPr>
          <p:spPr>
            <a:xfrm>
              <a:off x="698512" y="1905033"/>
              <a:ext cx="535443" cy="4471737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/>
                <a:t>24</a:t>
              </a:r>
            </a:p>
            <a:p>
              <a:pPr algn="ctr"/>
              <a:r>
                <a:rPr lang="en-US" sz="2400" dirty="0"/>
                <a:t>25</a:t>
              </a:r>
            </a:p>
            <a:p>
              <a:pPr algn="ctr"/>
              <a:r>
                <a:rPr lang="en-US" sz="2400" dirty="0"/>
                <a:t>26</a:t>
              </a:r>
            </a:p>
            <a:p>
              <a:pPr algn="ctr"/>
              <a:r>
                <a:rPr lang="en-US" sz="2400" dirty="0"/>
                <a:t>27</a:t>
              </a:r>
            </a:p>
            <a:p>
              <a:pPr algn="ctr"/>
              <a:r>
                <a:rPr lang="en-US" sz="2400" dirty="0"/>
                <a:t>28</a:t>
              </a:r>
            </a:p>
            <a:p>
              <a:pPr algn="ctr"/>
              <a:r>
                <a:rPr lang="en-US" sz="2400" dirty="0"/>
                <a:t>29</a:t>
              </a:r>
            </a:p>
            <a:p>
              <a:pPr algn="ctr"/>
              <a:r>
                <a:rPr lang="en-US" sz="2400" dirty="0"/>
                <a:t>30</a:t>
              </a:r>
            </a:p>
            <a:p>
              <a:pPr algn="ctr"/>
              <a:r>
                <a:rPr lang="en-US" sz="2400" dirty="0"/>
                <a:t>31</a:t>
              </a:r>
            </a:p>
            <a:p>
              <a:pPr algn="ctr"/>
              <a:r>
                <a:rPr lang="en-US" sz="2400" dirty="0"/>
                <a:t>32</a:t>
              </a:r>
            </a:p>
            <a:p>
              <a:pPr algn="ctr"/>
              <a:r>
                <a:rPr lang="en-US" sz="2400" dirty="0"/>
                <a:t>33</a:t>
              </a:r>
            </a:p>
            <a:p>
              <a:pPr algn="ctr"/>
              <a:r>
                <a:rPr lang="en-US" sz="2400" dirty="0"/>
                <a:t>34</a:t>
              </a:r>
            </a:p>
            <a:p>
              <a:pPr algn="ctr"/>
              <a:r>
                <a:rPr lang="en-US" sz="2400" dirty="0" smtClean="0"/>
                <a:t>35</a:t>
              </a:r>
              <a:endParaRPr lang="en-US" sz="2400" dirty="0"/>
            </a:p>
          </p:txBody>
        </p:sp>
        <p:sp>
          <p:nvSpPr>
            <p:cNvPr id="18" name="object 24"/>
            <p:cNvSpPr/>
            <p:nvPr/>
          </p:nvSpPr>
          <p:spPr>
            <a:xfrm>
              <a:off x="1259632" y="1905033"/>
              <a:ext cx="7452845" cy="4471737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pt-BR" sz="2400" spc="-100" dirty="0" smtClean="0"/>
                <a:t>        for(int </a:t>
              </a:r>
              <a:r>
                <a:rPr lang="pt-BR" sz="2400" spc="-100" dirty="0"/>
                <a:t>i = 0; i &lt; 2; i ++)</a:t>
              </a:r>
            </a:p>
            <a:p>
              <a:r>
                <a:rPr lang="pt-BR" sz="2400" spc="-100" dirty="0" smtClean="0"/>
                <a:t>            for(int </a:t>
              </a:r>
              <a:r>
                <a:rPr lang="pt-BR" sz="2400" spc="-100" dirty="0"/>
                <a:t>j = 0; j &lt; 2; j ++)</a:t>
              </a:r>
            </a:p>
            <a:p>
              <a:r>
                <a:rPr lang="pt-BR" sz="2400" spc="-100" dirty="0" smtClean="0"/>
                <a:t>                for(int </a:t>
              </a:r>
              <a:r>
                <a:rPr lang="pt-BR" sz="2400" spc="-100" dirty="0"/>
                <a:t>k = 0; k &lt; 2; k ++)</a:t>
              </a:r>
            </a:p>
            <a:p>
              <a:r>
                <a:rPr lang="pt-BR" sz="2400" spc="-100" dirty="0" smtClean="0"/>
                <a:t>                    tt.d[i</a:t>
              </a:r>
              <a:r>
                <a:rPr lang="pt-BR" sz="2400" spc="-100" dirty="0"/>
                <a:t>][j] += t.d[i][k] * m[c].d[k][j];</a:t>
              </a:r>
            </a:p>
            <a:p>
              <a:endParaRPr lang="pt-BR" sz="2400" spc="-100" dirty="0" smtClean="0"/>
            </a:p>
            <a:p>
              <a:r>
                <a:rPr lang="pt-BR" sz="2400" spc="-100" dirty="0" smtClean="0"/>
                <a:t>        for(int </a:t>
              </a:r>
              <a:r>
                <a:rPr lang="pt-BR" sz="2400" spc="-100" dirty="0"/>
                <a:t>i = 0; i &lt; 2; i ++)</a:t>
              </a:r>
            </a:p>
            <a:p>
              <a:r>
                <a:rPr lang="pt-BR" sz="2400" spc="-100" dirty="0" smtClean="0"/>
                <a:t>            for(int </a:t>
              </a:r>
              <a:r>
                <a:rPr lang="pt-BR" sz="2400" spc="-100" dirty="0"/>
                <a:t>j = 0; j &lt; 2; j ++)</a:t>
              </a:r>
            </a:p>
            <a:p>
              <a:r>
                <a:rPr lang="pt-BR" sz="2400" spc="-100" dirty="0" smtClean="0"/>
                <a:t>            {</a:t>
              </a:r>
              <a:endParaRPr lang="pt-BR" sz="2400" spc="-100" dirty="0"/>
            </a:p>
            <a:p>
              <a:r>
                <a:rPr lang="pt-BR" sz="2400" spc="-100" dirty="0" smtClean="0"/>
                <a:t>                t.d[i</a:t>
              </a:r>
              <a:r>
                <a:rPr lang="pt-BR" sz="2400" spc="-100" dirty="0"/>
                <a:t>][j] = tt.d[i][j];</a:t>
              </a:r>
            </a:p>
            <a:p>
              <a:r>
                <a:rPr lang="pt-BR" sz="2400" spc="-100" dirty="0" smtClean="0"/>
                <a:t>                tt.d[i</a:t>
              </a:r>
              <a:r>
                <a:rPr lang="pt-BR" sz="2400" spc="-100" dirty="0"/>
                <a:t>][j] = 0;</a:t>
              </a:r>
            </a:p>
            <a:p>
              <a:r>
                <a:rPr lang="pt-BR" sz="2400" spc="-100" dirty="0" smtClean="0"/>
                <a:t>            }</a:t>
              </a:r>
            </a:p>
            <a:p>
              <a:r>
                <a:rPr lang="pt-BR" sz="2400" spc="-100" dirty="0"/>
                <a:t> </a:t>
              </a:r>
              <a:r>
                <a:rPr lang="pt-BR" sz="2400" spc="-100" dirty="0" smtClean="0"/>
                <a:t>   }    </a:t>
              </a:r>
              <a:endParaRPr lang="en-US" sz="2400" spc="-100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31560" y="833953"/>
            <a:ext cx="314701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행렬 곱 계산하기</a:t>
            </a:r>
          </a:p>
        </p:txBody>
      </p:sp>
      <p:grpSp>
        <p:nvGrpSpPr>
          <p:cNvPr id="12" name="그룹 11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05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095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79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11560" y="1556792"/>
            <a:ext cx="8013965" cy="3048232"/>
            <a:chOff x="698512" y="1905034"/>
            <a:chExt cx="8013965" cy="3048232"/>
          </a:xfrm>
        </p:grpSpPr>
        <p:sp>
          <p:nvSpPr>
            <p:cNvPr id="17" name="object 23"/>
            <p:cNvSpPr/>
            <p:nvPr/>
          </p:nvSpPr>
          <p:spPr>
            <a:xfrm>
              <a:off x="698512" y="1905034"/>
              <a:ext cx="535443" cy="3048232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/>
                <a:t>36</a:t>
              </a:r>
            </a:p>
            <a:p>
              <a:pPr algn="ctr"/>
              <a:r>
                <a:rPr lang="en-US" sz="2400" dirty="0"/>
                <a:t>37</a:t>
              </a:r>
            </a:p>
            <a:p>
              <a:pPr algn="ctr"/>
              <a:r>
                <a:rPr lang="en-US" sz="2400" dirty="0"/>
                <a:t>38</a:t>
              </a:r>
            </a:p>
            <a:p>
              <a:pPr algn="ctr"/>
              <a:r>
                <a:rPr lang="en-US" sz="2400" dirty="0"/>
                <a:t>39</a:t>
              </a:r>
            </a:p>
            <a:p>
              <a:pPr algn="ctr"/>
              <a:r>
                <a:rPr lang="en-US" sz="2400" dirty="0"/>
                <a:t>40</a:t>
              </a:r>
            </a:p>
            <a:p>
              <a:pPr algn="ctr"/>
              <a:r>
                <a:rPr lang="en-US" sz="2400" dirty="0"/>
                <a:t>41</a:t>
              </a:r>
            </a:p>
            <a:p>
              <a:pPr algn="ctr"/>
              <a:r>
                <a:rPr lang="en-US" sz="2400" dirty="0"/>
                <a:t>42</a:t>
              </a:r>
            </a:p>
            <a:p>
              <a:pPr algn="ctr"/>
              <a:r>
                <a:rPr lang="en-US" sz="2400" dirty="0"/>
                <a:t>43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59632" y="1905034"/>
              <a:ext cx="7452845" cy="3048232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endParaRPr lang="pt-BR" sz="2400" spc="-100" dirty="0" smtClean="0"/>
            </a:p>
            <a:p>
              <a:r>
                <a:rPr lang="pt-BR" sz="2400" spc="-100" dirty="0"/>
                <a:t> </a:t>
              </a:r>
              <a:r>
                <a:rPr lang="pt-BR" sz="2400" spc="-100" dirty="0" smtClean="0"/>
                <a:t>   for(int </a:t>
              </a:r>
              <a:r>
                <a:rPr lang="pt-BR" sz="2400" spc="-100" dirty="0"/>
                <a:t>i = 0; i &lt; 2; i ++)</a:t>
              </a:r>
            </a:p>
            <a:p>
              <a:r>
                <a:rPr lang="pt-BR" sz="2400" spc="-100" dirty="0" smtClean="0"/>
                <a:t>    {</a:t>
              </a:r>
              <a:endParaRPr lang="pt-BR" sz="2400" spc="-100" dirty="0"/>
            </a:p>
            <a:p>
              <a:r>
                <a:rPr lang="pt-BR" sz="2400" spc="-100" dirty="0" smtClean="0"/>
                <a:t>        for(int </a:t>
              </a:r>
              <a:r>
                <a:rPr lang="pt-BR" sz="2400" spc="-100" dirty="0"/>
                <a:t>j = 0; j &lt; 2; j++)</a:t>
              </a:r>
            </a:p>
            <a:p>
              <a:r>
                <a:rPr lang="pt-BR" sz="2400" spc="-100" dirty="0" smtClean="0"/>
                <a:t>            printf</a:t>
              </a:r>
              <a:r>
                <a:rPr lang="pt-BR" sz="2400" spc="-100" dirty="0"/>
                <a:t>("%d ", t.d[i][j]);</a:t>
              </a:r>
            </a:p>
            <a:p>
              <a:r>
                <a:rPr lang="pt-BR" sz="2400" spc="-100" dirty="0" smtClean="0"/>
                <a:t>            printf</a:t>
              </a:r>
              <a:r>
                <a:rPr lang="pt-BR" sz="2400" spc="-100" dirty="0"/>
                <a:t>("\n");</a:t>
              </a:r>
            </a:p>
            <a:p>
              <a:r>
                <a:rPr lang="pt-BR" sz="2400" spc="-100" dirty="0" smtClean="0"/>
                <a:t>    }</a:t>
              </a:r>
              <a:endParaRPr lang="pt-BR" sz="2400" spc="-100" dirty="0"/>
            </a:p>
            <a:p>
              <a:r>
                <a:rPr lang="pt-BR" sz="2400" spc="-100" dirty="0"/>
                <a:t>}</a:t>
              </a:r>
              <a:endParaRPr lang="en-US" sz="2400" spc="-100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31560" y="833953"/>
            <a:ext cx="314701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행렬 곱 계산하기</a:t>
            </a:r>
          </a:p>
        </p:txBody>
      </p:sp>
      <p:grpSp>
        <p:nvGrpSpPr>
          <p:cNvPr id="12" name="그룹 11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05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1309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en-US" altLang="ko-KR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1</a:t>
            </a:r>
            <a:r>
              <a:rPr lang="ko-KR" altLang="en-US" sz="3400" b="1">
                <a:solidFill>
                  <a:schemeClr val="accent4">
                    <a:lumMod val="75000"/>
                  </a:schemeClr>
                </a:solidFill>
                <a:latin typeface="+mn-ea"/>
              </a:rPr>
              <a:t>차원 배열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35564" y="1602201"/>
            <a:ext cx="805123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변수는 어떤 값을 저장하고 재사용하기 위해 사용하는 저장 공간의 이름이라고 할 수 </a:t>
            </a:r>
            <a:r>
              <a:rPr lang="ko-KR" altLang="en-US" sz="3000" dirty="0" smtClean="0">
                <a:latin typeface="+mn-ea"/>
              </a:rPr>
              <a:t>있다</a:t>
            </a:r>
            <a:r>
              <a:rPr lang="en-US" altLang="ko-KR" sz="3000" dirty="0">
                <a:latin typeface="+mn-ea"/>
              </a:rPr>
              <a:t>. </a:t>
            </a:r>
            <a:endParaRPr lang="en-US" altLang="ko-KR" sz="3000" dirty="0" smtClean="0">
              <a:latin typeface="+mn-ea"/>
            </a:endParaRP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>
                <a:latin typeface="+mn-ea"/>
              </a:rPr>
              <a:t>같은 </a:t>
            </a:r>
            <a:r>
              <a:rPr lang="ko-KR" altLang="en-US" sz="3000" dirty="0" err="1">
                <a:latin typeface="+mn-ea"/>
              </a:rPr>
              <a:t>자료형</a:t>
            </a:r>
            <a:r>
              <a:rPr lang="ko-KR" altLang="en-US" sz="3000" dirty="0">
                <a:latin typeface="+mn-ea"/>
              </a:rPr>
              <a:t> 변수들이 많이 필요한 문제 상황에서는 이름만 다른 변수들을 </a:t>
            </a:r>
            <a:r>
              <a:rPr lang="ko-KR" altLang="en-US" sz="3000" dirty="0" smtClean="0">
                <a:latin typeface="+mn-ea"/>
              </a:rPr>
              <a:t>만들어야 한다</a:t>
            </a:r>
            <a:r>
              <a:rPr lang="en-US" altLang="ko-KR" sz="3000" dirty="0">
                <a:latin typeface="+mn-ea"/>
              </a:rPr>
              <a:t>. </a:t>
            </a:r>
            <a:r>
              <a:rPr lang="ko-KR" altLang="en-US" sz="3000" dirty="0" smtClean="0">
                <a:latin typeface="+mn-ea"/>
              </a:rPr>
              <a:t>이렇게 </a:t>
            </a:r>
            <a:r>
              <a:rPr lang="ko-KR" altLang="en-US" sz="3000" dirty="0">
                <a:latin typeface="+mn-ea"/>
              </a:rPr>
              <a:t>만든 변수들을 다루기 위해서는 변수 이름을 개별적으로 사용해야 하기 </a:t>
            </a:r>
            <a:r>
              <a:rPr lang="ko-KR" altLang="en-US" sz="3000" dirty="0" smtClean="0">
                <a:latin typeface="+mn-ea"/>
              </a:rPr>
              <a:t>때문에 </a:t>
            </a:r>
            <a:r>
              <a:rPr lang="ko-KR" altLang="en-US" sz="3000" dirty="0">
                <a:latin typeface="+mn-ea"/>
              </a:rPr>
              <a:t>비효율적이다</a:t>
            </a:r>
            <a:r>
              <a:rPr lang="en-US" altLang="ko-KR" sz="3000" dirty="0">
                <a:latin typeface="+mn-ea"/>
              </a:rPr>
              <a:t>. </a:t>
            </a:r>
            <a:r>
              <a:rPr lang="ko-KR" altLang="en-US" sz="3000" dirty="0">
                <a:latin typeface="+mn-ea"/>
              </a:rPr>
              <a:t>이때 배열을 사용해 같은 이름으로 참조 번호만 다르게 해서 </a:t>
            </a:r>
            <a:r>
              <a:rPr lang="ko-KR" altLang="en-US" sz="3000" dirty="0" smtClean="0">
                <a:latin typeface="+mn-ea"/>
              </a:rPr>
              <a:t>데이터들을 </a:t>
            </a:r>
            <a:r>
              <a:rPr lang="ko-KR" altLang="en-US" sz="3000" dirty="0">
                <a:latin typeface="+mn-ea"/>
              </a:rPr>
              <a:t>저장하고 관리하게 된다</a:t>
            </a:r>
            <a:r>
              <a:rPr lang="en-US" altLang="ko-KR" sz="3000" dirty="0">
                <a:latin typeface="+mn-ea"/>
              </a:rPr>
              <a:t>.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408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80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1560" y="1609782"/>
            <a:ext cx="8008310" cy="3652655"/>
            <a:chOff x="1133656" y="2429605"/>
            <a:chExt cx="4644125" cy="1617868"/>
          </a:xfrm>
        </p:grpSpPr>
        <p:sp>
          <p:nvSpPr>
            <p:cNvPr id="16" name="object 4"/>
            <p:cNvSpPr/>
            <p:nvPr/>
          </p:nvSpPr>
          <p:spPr>
            <a:xfrm>
              <a:off x="1846494" y="2636912"/>
              <a:ext cx="3931287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712838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708911"/>
              <a:ext cx="712838" cy="1338561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03</a:t>
              </a:r>
            </a:p>
            <a:p>
              <a:pPr algn="ctr"/>
              <a:r>
                <a:rPr lang="en-US" altLang="ko-KR" sz="2400" dirty="0"/>
                <a:t>06</a:t>
              </a:r>
            </a:p>
            <a:p>
              <a:pPr algn="ctr"/>
              <a:r>
                <a:rPr lang="en-US" altLang="ko-KR" sz="2400" dirty="0"/>
                <a:t>09~11</a:t>
              </a:r>
            </a:p>
            <a:p>
              <a:pPr algn="ctr"/>
              <a:r>
                <a:rPr lang="en-US" altLang="ko-KR" sz="2400" dirty="0"/>
                <a:t>13~20</a:t>
              </a:r>
            </a:p>
            <a:p>
              <a:pPr algn="ctr"/>
              <a:r>
                <a:rPr lang="en-US" altLang="ko-KR" sz="2400" dirty="0"/>
                <a:t>22~35</a:t>
              </a:r>
            </a:p>
            <a:p>
              <a:pPr algn="ctr"/>
              <a:r>
                <a:rPr lang="en-US" altLang="ko-KR" sz="2400" dirty="0"/>
                <a:t>24~27</a:t>
              </a:r>
            </a:p>
            <a:p>
              <a:pPr algn="ctr"/>
              <a:r>
                <a:rPr lang="en-US" altLang="ko-KR" sz="2400" dirty="0"/>
                <a:t>29~34</a:t>
              </a:r>
            </a:p>
            <a:p>
              <a:pPr algn="ctr"/>
              <a:r>
                <a:rPr lang="en-US" altLang="ko-KR" sz="2400" dirty="0"/>
                <a:t>37~42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846494" y="2708912"/>
              <a:ext cx="3931287" cy="1338561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en-US" altLang="ko-KR" sz="2400" dirty="0"/>
                <a:t>2</a:t>
              </a:r>
              <a:r>
                <a:rPr lang="ko-KR" altLang="en-US" sz="2400" dirty="0"/>
                <a:t>차원 배열이 포함된 구조체 선언</a:t>
              </a:r>
            </a:p>
            <a:p>
              <a:r>
                <a:rPr lang="ko-KR" altLang="en-US" sz="2400" dirty="0"/>
                <a:t>구조체 배열 선언</a:t>
              </a:r>
            </a:p>
            <a:p>
              <a:r>
                <a:rPr lang="en-US" altLang="ko-KR" sz="2400" dirty="0"/>
                <a:t>n</a:t>
              </a:r>
              <a:r>
                <a:rPr lang="ko-KR" altLang="en-US" sz="2400" dirty="0"/>
                <a:t>개의 행렬을 구조체 배열에 저장</a:t>
              </a:r>
            </a:p>
            <a:p>
              <a:r>
                <a:rPr lang="ko-KR" altLang="en-US" sz="2400" dirty="0"/>
                <a:t>처음에 </a:t>
              </a:r>
              <a:r>
                <a:rPr lang="ko-KR" altLang="en-US" sz="2400" dirty="0" err="1"/>
                <a:t>행렬곱을</a:t>
              </a:r>
              <a:r>
                <a:rPr lang="ko-KR" altLang="en-US" sz="2400" dirty="0"/>
                <a:t> 수행하기 위해 단위행렬 준비</a:t>
              </a:r>
            </a:p>
            <a:p>
              <a:r>
                <a:rPr lang="ko-KR" altLang="en-US" sz="2400" dirty="0" err="1"/>
                <a:t>행렬곱</a:t>
              </a:r>
              <a:r>
                <a:rPr lang="ko-KR" altLang="en-US" sz="2400" dirty="0"/>
                <a:t> </a:t>
              </a:r>
              <a:r>
                <a:rPr lang="en-US" altLang="ko-KR" sz="2400" dirty="0"/>
                <a:t>n</a:t>
              </a:r>
              <a:r>
                <a:rPr lang="ko-KR" altLang="en-US" sz="2400" dirty="0"/>
                <a:t>번 수행</a:t>
              </a:r>
            </a:p>
            <a:p>
              <a:r>
                <a:rPr lang="ko-KR" altLang="en-US" sz="2400" dirty="0"/>
                <a:t>이전까지의 결과를 참조해 </a:t>
              </a:r>
              <a:r>
                <a:rPr lang="en-US" altLang="ko-KR" sz="2400" dirty="0" err="1"/>
                <a:t>tt</a:t>
              </a:r>
              <a:r>
                <a:rPr lang="en-US" altLang="ko-KR" sz="2400" dirty="0"/>
                <a:t> </a:t>
              </a:r>
              <a:r>
                <a:rPr lang="ko-KR" altLang="en-US" sz="2400" dirty="0"/>
                <a:t>행렬에 계산</a:t>
              </a:r>
            </a:p>
            <a:p>
              <a:r>
                <a:rPr lang="ko-KR" altLang="en-US" sz="2400" dirty="0"/>
                <a:t>계산된 </a:t>
              </a:r>
              <a:r>
                <a:rPr lang="ko-KR" altLang="en-US" sz="2400" dirty="0" err="1"/>
                <a:t>행렬곱</a:t>
              </a:r>
              <a:r>
                <a:rPr lang="ko-KR" altLang="en-US" sz="2400" dirty="0"/>
                <a:t> 결과를 </a:t>
              </a:r>
              <a:r>
                <a:rPr lang="en-US" altLang="ko-KR" sz="2400" dirty="0"/>
                <a:t>t </a:t>
              </a:r>
              <a:r>
                <a:rPr lang="ko-KR" altLang="en-US" sz="2400" dirty="0"/>
                <a:t>행렬에 복사</a:t>
              </a:r>
            </a:p>
            <a:p>
              <a:r>
                <a:rPr lang="ko-KR" altLang="en-US" sz="2400" dirty="0"/>
                <a:t>최종 계산 결과 출력</a:t>
              </a:r>
              <a:endParaRPr sz="2400" dirty="0"/>
            </a:p>
          </p:txBody>
        </p:sp>
        <p:sp>
          <p:nvSpPr>
            <p:cNvPr id="21" name="object 13"/>
            <p:cNvSpPr/>
            <p:nvPr/>
          </p:nvSpPr>
          <p:spPr>
            <a:xfrm>
              <a:off x="1133656" y="2429605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31560" y="833953"/>
            <a:ext cx="314701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행렬 곱 계산하기</a:t>
            </a:r>
          </a:p>
        </p:txBody>
      </p:sp>
      <p:grpSp>
        <p:nvGrpSpPr>
          <p:cNvPr id="31" name="그룹 30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3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3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05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4453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81</a:t>
            </a:fld>
            <a:endParaRPr lang="ko-KR" altLang="en-US"/>
          </a:p>
        </p:txBody>
      </p:sp>
      <p:grpSp>
        <p:nvGrpSpPr>
          <p:cNvPr id="22" name="그룹 21"/>
          <p:cNvGrpSpPr/>
          <p:nvPr/>
        </p:nvGrpSpPr>
        <p:grpSpPr>
          <a:xfrm>
            <a:off x="611560" y="1684574"/>
            <a:ext cx="8008311" cy="3940510"/>
            <a:chOff x="1099597" y="3853323"/>
            <a:chExt cx="4678450" cy="1579400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3"/>
              <a:ext cx="4678450" cy="1391820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105145" y="3853323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31560" y="833953"/>
            <a:ext cx="314701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행렬 곱 계산하기</a:t>
            </a:r>
          </a:p>
        </p:txBody>
      </p:sp>
      <p:grpSp>
        <p:nvGrpSpPr>
          <p:cNvPr id="31" name="그룹 30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3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3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05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2455254"/>
            <a:ext cx="1762817" cy="265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44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82</a:t>
            </a:fld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7373936" y="3552667"/>
            <a:ext cx="1230512" cy="526104"/>
            <a:chOff x="6742623" y="1607576"/>
            <a:chExt cx="1456880" cy="627589"/>
          </a:xfrm>
        </p:grpSpPr>
        <p:sp>
          <p:nvSpPr>
            <p:cNvPr id="10" name="모서리가 둥근 직사각형 9">
              <a:hlinkClick r:id="rId3" action="ppaction://hlinkpres?slideindex=1&amp;slidetitle="/>
            </p:cNvPr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2" name="그림 11">
              <a:hlinkClick r:id="rId3" action="ppaction://hlinkpres?slideindex=1&amp;slidetitle=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  <p:sp>
        <p:nvSpPr>
          <p:cNvPr id="16" name="직사각형 15"/>
          <p:cNvSpPr/>
          <p:nvPr/>
        </p:nvSpPr>
        <p:spPr>
          <a:xfrm>
            <a:off x="611561" y="1385767"/>
            <a:ext cx="7992887" cy="2259257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5"/>
              </a:buBlip>
            </a:pPr>
            <a:r>
              <a:rPr lang="ko-KR" altLang="en-US" sz="3000" b="1" dirty="0">
                <a:solidFill>
                  <a:schemeClr val="tx1"/>
                </a:solidFill>
              </a:rPr>
              <a:t>기존의 </a:t>
            </a:r>
            <a:r>
              <a:rPr lang="en-US" altLang="ko-KR" sz="3000" b="1" dirty="0">
                <a:solidFill>
                  <a:schemeClr val="tx1"/>
                </a:solidFill>
              </a:rPr>
              <a:t>n</a:t>
            </a:r>
            <a:r>
              <a:rPr lang="ko-KR" altLang="en-US" sz="3000" b="1" dirty="0">
                <a:solidFill>
                  <a:schemeClr val="tx1"/>
                </a:solidFill>
              </a:rPr>
              <a:t>개의 도시에 대한 위도와 경도가 주어지고 새로운 도시 하나가 위도 </a:t>
            </a:r>
            <a:r>
              <a:rPr lang="en-US" altLang="ko-KR" sz="3000" b="1" dirty="0">
                <a:solidFill>
                  <a:schemeClr val="tx1"/>
                </a:solidFill>
              </a:rPr>
              <a:t>A, </a:t>
            </a:r>
            <a:r>
              <a:rPr lang="ko-KR" altLang="en-US" sz="3000" b="1" dirty="0">
                <a:solidFill>
                  <a:schemeClr val="tx1"/>
                </a:solidFill>
              </a:rPr>
              <a:t>경도 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B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위치에 </a:t>
            </a:r>
            <a:r>
              <a:rPr lang="ko-KR" altLang="en-US" sz="3000" b="1" dirty="0">
                <a:solidFill>
                  <a:schemeClr val="tx1"/>
                </a:solidFill>
              </a:rPr>
              <a:t>추가되었을 경우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지리적으로 가장 가까운 도시를 찾는 프로그램을 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03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4725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899592" y="1988840"/>
            <a:ext cx="7344816" cy="3240360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2"/>
              </a:buBlip>
            </a:pP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구조체를 정의해 사용하면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필요한 데이터들을 한 단위처럼 묶어 사용할 수 있다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.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사용하기 전에 미리 정의한 </a:t>
            </a:r>
            <a:r>
              <a:rPr lang="ko-KR" altLang="en-US" sz="3000" b="1" dirty="0" smtClean="0">
                <a:solidFill>
                  <a:schemeClr val="tx1"/>
                </a:solidFill>
                <a:latin typeface="+mn-ea"/>
              </a:rPr>
              <a:t>구조체는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마치 새로운 </a:t>
            </a:r>
            <a:r>
              <a:rPr lang="ko-KR" altLang="en-US" sz="3000" b="1" dirty="0" err="1">
                <a:solidFill>
                  <a:schemeClr val="tx1"/>
                </a:solidFill>
                <a:latin typeface="+mn-ea"/>
              </a:rPr>
              <a:t>자료형을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 만든 것과 같은 효과를 가지며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일반적인 </a:t>
            </a:r>
            <a:r>
              <a:rPr lang="ko-KR" altLang="en-US" sz="3000" b="1" dirty="0" err="1">
                <a:solidFill>
                  <a:schemeClr val="tx1"/>
                </a:solidFill>
                <a:latin typeface="+mn-ea"/>
              </a:rPr>
              <a:t>자료형과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 같이 구조체 변수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구조체 </a:t>
            </a:r>
            <a:r>
              <a:rPr lang="ko-KR" altLang="en-US" sz="3000" b="1" dirty="0" smtClean="0">
                <a:solidFill>
                  <a:schemeClr val="tx1"/>
                </a:solidFill>
                <a:latin typeface="+mn-ea"/>
              </a:rPr>
              <a:t>배열도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구성해 사용할 수 있다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.</a:t>
            </a:r>
            <a:endParaRPr lang="en-US" altLang="ko-KR" sz="30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구조체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611560" y="980728"/>
            <a:ext cx="201622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정리하기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560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611560" y="951424"/>
            <a:ext cx="2232248" cy="64633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학습 목표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텍스트 개체 틀 4"/>
          <p:cNvSpPr txBox="1">
            <a:spLocks/>
          </p:cNvSpPr>
          <p:nvPr/>
        </p:nvSpPr>
        <p:spPr>
          <a:xfrm>
            <a:off x="1115616" y="1787886"/>
            <a:ext cx="676875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5720" rIns="9000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 smtClean="0">
                <a:latin typeface="+mn-ea"/>
              </a:rPr>
              <a:t>함수의 </a:t>
            </a:r>
            <a:r>
              <a:rPr lang="ko-KR" altLang="en-US" sz="3000" b="1" dirty="0">
                <a:latin typeface="+mn-ea"/>
              </a:rPr>
              <a:t>개념과 필요성을 이해할 수 있다</a:t>
            </a:r>
            <a:r>
              <a:rPr lang="en-US" altLang="ko-KR" sz="3000" b="1" dirty="0">
                <a:latin typeface="+mn-ea"/>
              </a:rPr>
              <a:t>.</a:t>
            </a:r>
          </a:p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 smtClean="0">
                <a:latin typeface="+mn-ea"/>
              </a:rPr>
              <a:t>문제 </a:t>
            </a:r>
            <a:r>
              <a:rPr lang="ko-KR" altLang="en-US" sz="3000" b="1" dirty="0">
                <a:latin typeface="+mn-ea"/>
              </a:rPr>
              <a:t>해결에 필요한 함수를 설계해 사용할 수 있다</a:t>
            </a:r>
            <a:r>
              <a:rPr lang="en-US" altLang="ko-KR" sz="3000" b="1" dirty="0">
                <a:latin typeface="+mn-ea"/>
              </a:rPr>
              <a:t>.</a:t>
            </a:r>
            <a:endParaRPr lang="ko-KR" altLang="en-US" sz="3000" b="1" spc="-60" dirty="0">
              <a:latin typeface="+mn-ea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683568" y="4317117"/>
            <a:ext cx="1415576" cy="646331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en-US" altLang="ko-KR" sz="3600" b="1" dirty="0" smtClean="0">
                <a:solidFill>
                  <a:schemeClr val="bg1"/>
                </a:solidFill>
                <a:latin typeface="+mn-ea"/>
              </a:rPr>
              <a:t>Think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267744" y="4163228"/>
            <a:ext cx="55051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b="1" dirty="0"/>
              <a:t>여러 가지 작업들을 한 번에 간단하게 불러 사용할 수 없을까</a:t>
            </a:r>
            <a:r>
              <a:rPr lang="en-US" altLang="ko-KR" sz="3000" b="1" dirty="0"/>
              <a:t>?</a:t>
            </a:r>
            <a:endParaRPr lang="ko-KR" altLang="en-US" sz="3000" b="1" dirty="0"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887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함수의 정의 및 사용</a:t>
            </a: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35564" y="1484784"/>
            <a:ext cx="805123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함수</a:t>
            </a:r>
            <a:r>
              <a:rPr lang="en-US" altLang="ko-KR" sz="3000" dirty="0">
                <a:latin typeface="+mn-ea"/>
              </a:rPr>
              <a:t>(function)</a:t>
            </a:r>
            <a:r>
              <a:rPr lang="ko-KR" altLang="en-US" sz="3000" dirty="0">
                <a:latin typeface="+mn-ea"/>
              </a:rPr>
              <a:t>는 어떤 상황에 필요한 작업들을 하나로 묶어 먼저 정의하고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그렇게 </a:t>
            </a:r>
            <a:r>
              <a:rPr lang="ko-KR" altLang="en-US" sz="3000" dirty="0" smtClean="0">
                <a:latin typeface="+mn-ea"/>
              </a:rPr>
              <a:t>정의한 </a:t>
            </a:r>
            <a:r>
              <a:rPr lang="ko-KR" altLang="en-US" sz="3000" dirty="0">
                <a:latin typeface="+mn-ea"/>
              </a:rPr>
              <a:t>작업을 편리하게 불러 사용할 수 있는 작업 단위로서 모듈화 구조라고 볼 수 있다</a:t>
            </a:r>
            <a:r>
              <a:rPr lang="en-US" altLang="ko-KR" sz="3000" dirty="0" smtClean="0">
                <a:latin typeface="+mn-ea"/>
              </a:rPr>
              <a:t>.</a:t>
            </a: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endParaRPr lang="en-US" altLang="ko-KR" sz="3000" dirty="0">
              <a:latin typeface="+mn-ea"/>
            </a:endParaRP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반복적인 작업이 많이 이루어지거나 어떤 목표를 위한 작업들을 추상적으로 </a:t>
            </a:r>
            <a:r>
              <a:rPr lang="ko-KR" altLang="en-US" sz="3000" dirty="0" smtClean="0">
                <a:latin typeface="+mn-ea"/>
              </a:rPr>
              <a:t>생각하면서 간단히 </a:t>
            </a:r>
            <a:r>
              <a:rPr lang="ko-KR" altLang="en-US" sz="3000" dirty="0">
                <a:latin typeface="+mn-ea"/>
              </a:rPr>
              <a:t>다루고 싶을 때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그 목표를 위해 필요한 작업들을 묶어 함수로 미리 정의해 두면</a:t>
            </a:r>
            <a:r>
              <a:rPr lang="en-US" altLang="ko-KR" sz="3000" dirty="0" smtClean="0">
                <a:latin typeface="+mn-ea"/>
              </a:rPr>
              <a:t>, </a:t>
            </a:r>
            <a:r>
              <a:rPr lang="ko-KR" altLang="en-US" sz="3000" dirty="0" smtClean="0">
                <a:latin typeface="+mn-ea"/>
              </a:rPr>
              <a:t>필요할 </a:t>
            </a:r>
            <a:r>
              <a:rPr lang="ko-KR" altLang="en-US" sz="3000" dirty="0">
                <a:latin typeface="+mn-ea"/>
              </a:rPr>
              <a:t>때 정의해 둔 작업들을 쉽게 불러 사용할 수 있다</a:t>
            </a:r>
            <a:r>
              <a:rPr lang="en-US" altLang="ko-KR" sz="3000" dirty="0">
                <a:latin typeface="+mn-ea"/>
              </a:rPr>
              <a:t>.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633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함수의 정의 및 사용</a:t>
            </a: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86</a:t>
            </a:fld>
            <a:endParaRPr lang="ko-KR" altLang="en-US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537295"/>
              </p:ext>
            </p:extLst>
          </p:nvPr>
        </p:nvGraphicFramePr>
        <p:xfrm>
          <a:off x="1077226" y="1628800"/>
          <a:ext cx="7488832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8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900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28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형태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531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/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자료형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함수 이름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변수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1, …)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/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   작업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1…;</a:t>
                      </a:r>
                    </a:p>
                    <a:p>
                      <a:pPr latinLnBrk="1"/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   작업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2…;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    return (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값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);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}…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여러 가지 필요한 작업들을 묶어 원하는 형태로 이름을 붙여 정의한다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algn="just"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just"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함수의 실행 결과를 리턴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252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함수의 정의 및 사용</a:t>
            </a: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87</a:t>
            </a:fld>
            <a:endParaRPr lang="ko-KR" altLang="en-US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856756"/>
              </p:ext>
            </p:extLst>
          </p:nvPr>
        </p:nvGraphicFramePr>
        <p:xfrm>
          <a:off x="1077226" y="1628800"/>
          <a:ext cx="7488832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8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28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기본 코드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531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/>
                      <a:r>
                        <a:rPr lang="en-US" altLang="ko-KR" sz="2400" b="0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 f(</a:t>
                      </a:r>
                      <a:r>
                        <a:rPr lang="en-US" altLang="ko-KR" sz="2400" b="0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 a, </a:t>
                      </a:r>
                      <a:r>
                        <a:rPr lang="en-US" altLang="ko-KR" sz="2400" b="0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 b)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if(a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＞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b) return a - b;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else return b - a;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//2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개의 </a:t>
                      </a:r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정숫값을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받아 자기가 사용하는 변수인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a, b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에 저장하고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그 값을 비교해서 두 수의 차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절댓값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를 함수를 호출한 곳에 가져다 놓음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돌려놓음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621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함수의 정의 및 사용</a:t>
            </a: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35564" y="1484784"/>
            <a:ext cx="789687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함수의 실행 결과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함수의 이름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함수에 넘겨진 값을 받아 저장해서 사용할 변수들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 smtClean="0">
                <a:latin typeface="+mn-ea"/>
              </a:rPr>
              <a:t>함수 </a:t>
            </a:r>
            <a:r>
              <a:rPr lang="ko-KR" altLang="en-US" sz="3000" dirty="0">
                <a:latin typeface="+mn-ea"/>
              </a:rPr>
              <a:t>호출 시 실행할 작업들을 사용하기 전에 미리 정의해 두면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필요한 상황에 간단히 </a:t>
            </a:r>
            <a:r>
              <a:rPr lang="ko-KR" altLang="en-US" sz="3000" dirty="0" smtClean="0">
                <a:latin typeface="+mn-ea"/>
              </a:rPr>
              <a:t>호출하여 </a:t>
            </a:r>
            <a:r>
              <a:rPr lang="ko-KR" altLang="en-US" sz="3000" dirty="0">
                <a:latin typeface="+mn-ea"/>
              </a:rPr>
              <a:t>사용할 수 있다</a:t>
            </a:r>
            <a:r>
              <a:rPr lang="en-US" altLang="ko-KR" sz="3000" dirty="0">
                <a:latin typeface="+mn-ea"/>
              </a:rPr>
              <a:t>. </a:t>
            </a:r>
            <a:endParaRPr lang="en-US" altLang="ko-KR" sz="3000" dirty="0" smtClean="0">
              <a:latin typeface="+mn-ea"/>
            </a:endParaRP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endParaRPr lang="en-US" altLang="ko-KR" sz="3000" dirty="0" smtClean="0">
              <a:latin typeface="+mn-ea"/>
            </a:endParaRP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>
                <a:latin typeface="+mn-ea"/>
              </a:rPr>
              <a:t>함수는 </a:t>
            </a:r>
            <a:r>
              <a:rPr lang="ko-KR" altLang="en-US" sz="3000" dirty="0">
                <a:latin typeface="+mn-ea"/>
              </a:rPr>
              <a:t>크게 </a:t>
            </a:r>
            <a:r>
              <a:rPr lang="en-US" altLang="ko-KR" sz="3000" dirty="0">
                <a:latin typeface="+mn-ea"/>
              </a:rPr>
              <a:t>4</a:t>
            </a:r>
            <a:r>
              <a:rPr lang="ko-KR" altLang="en-US" sz="3000" dirty="0">
                <a:latin typeface="+mn-ea"/>
              </a:rPr>
              <a:t>가지 형태로 생각해 볼 수 있는데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이는 ‘함수의 </a:t>
            </a:r>
            <a:r>
              <a:rPr lang="ko-KR" altLang="en-US" sz="3000" dirty="0" smtClean="0">
                <a:latin typeface="+mn-ea"/>
              </a:rPr>
              <a:t>실행 결과에 </a:t>
            </a:r>
            <a:r>
              <a:rPr lang="ko-KR" altLang="en-US" sz="3000" dirty="0">
                <a:latin typeface="+mn-ea"/>
              </a:rPr>
              <a:t>따라 함수를 호출한 위치에 가져다 놓는 값이 있는가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없는가</a:t>
            </a:r>
            <a:r>
              <a:rPr lang="en-US" altLang="ko-KR" sz="3000" dirty="0">
                <a:latin typeface="+mn-ea"/>
              </a:rPr>
              <a:t>?’</a:t>
            </a:r>
            <a:r>
              <a:rPr lang="ko-KR" altLang="en-US" sz="3000" dirty="0">
                <a:latin typeface="+mn-ea"/>
              </a:rPr>
              <a:t>와 ‘함수에 </a:t>
            </a:r>
            <a:r>
              <a:rPr lang="ko-KR" altLang="en-US" sz="3000" dirty="0" smtClean="0">
                <a:latin typeface="+mn-ea"/>
              </a:rPr>
              <a:t>전달하는 </a:t>
            </a:r>
            <a:r>
              <a:rPr lang="ko-KR" altLang="en-US" sz="3000" dirty="0">
                <a:latin typeface="+mn-ea"/>
              </a:rPr>
              <a:t>값이 있는가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없는가</a:t>
            </a:r>
            <a:r>
              <a:rPr lang="en-US" altLang="ko-KR" sz="3000" dirty="0">
                <a:latin typeface="+mn-ea"/>
              </a:rPr>
              <a:t>?’</a:t>
            </a:r>
            <a:r>
              <a:rPr lang="ko-KR" altLang="en-US" sz="3000" dirty="0">
                <a:latin typeface="+mn-ea"/>
              </a:rPr>
              <a:t>의 관점으로 생각할 수 있다</a:t>
            </a:r>
            <a:r>
              <a:rPr lang="en-US" altLang="ko-KR" sz="3000" dirty="0">
                <a:latin typeface="+mn-ea"/>
              </a:rPr>
              <a:t>.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9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89</a:t>
            </a:fld>
            <a:endParaRPr lang="ko-KR" altLang="en-US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194911"/>
              </p:ext>
            </p:extLst>
          </p:nvPr>
        </p:nvGraphicFramePr>
        <p:xfrm>
          <a:off x="179512" y="1742428"/>
          <a:ext cx="8712967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5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4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363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5665">
                <a:tc rowSpan="2" gridSpan="2"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1" spc="-100" baseline="0" dirty="0" smtClean="0">
                          <a:solidFill>
                            <a:schemeClr val="tx1"/>
                          </a:solidFill>
                        </a:rPr>
                        <a:t>구분</a:t>
                      </a:r>
                      <a:endParaRPr lang="en-US" altLang="ko-KR" sz="2400" b="1" spc="-1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latinLnBrk="1"/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1" spc="-100" baseline="0" dirty="0" smtClean="0">
                          <a:solidFill>
                            <a:schemeClr val="tx1"/>
                          </a:solidFill>
                        </a:rPr>
                        <a:t>호출했던 위치에 값을 가져다 놓는지의 여부</a:t>
                      </a:r>
                      <a:endParaRPr lang="ko-KR" altLang="en-US" sz="2400" b="1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665">
                <a:tc gridSpan="2" vMerge="1">
                  <a:txBody>
                    <a:bodyPr/>
                    <a:lstStyle/>
                    <a:p>
                      <a:pPr algn="ctr" latinLnBrk="1"/>
                      <a:endParaRPr lang="en-US" altLang="ko-KR" sz="2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 latinLnBrk="1"/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1" spc="-100" baseline="0" dirty="0" smtClean="0">
                          <a:solidFill>
                            <a:schemeClr val="tx1"/>
                          </a:solidFill>
                        </a:rPr>
                        <a:t>가져다 놓지 않고 복귀</a:t>
                      </a:r>
                      <a:endParaRPr lang="ko-KR" altLang="en-US" sz="2400" b="1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1" spc="-100" baseline="0" dirty="0" smtClean="0">
                          <a:solidFill>
                            <a:schemeClr val="tx1"/>
                          </a:solidFill>
                        </a:rPr>
                        <a:t>가져다 놓으며 복귀</a:t>
                      </a:r>
                      <a:endParaRPr lang="ko-KR" altLang="en-US" sz="2400" b="1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086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0" spc="-100" baseline="0" dirty="0" smtClean="0">
                          <a:solidFill>
                            <a:schemeClr val="tx1"/>
                          </a:solidFill>
                        </a:rPr>
                        <a:t>함수에</a:t>
                      </a:r>
                    </a:p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0" spc="-100" baseline="0" dirty="0" smtClean="0">
                          <a:solidFill>
                            <a:schemeClr val="tx1"/>
                          </a:solidFill>
                        </a:rPr>
                        <a:t>값을</a:t>
                      </a:r>
                    </a:p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0" spc="-100" baseline="0" dirty="0" smtClean="0">
                          <a:solidFill>
                            <a:schemeClr val="tx1"/>
                          </a:solidFill>
                        </a:rPr>
                        <a:t>전달</a:t>
                      </a:r>
                    </a:p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0" spc="-100" baseline="0" dirty="0" smtClean="0">
                          <a:solidFill>
                            <a:schemeClr val="tx1"/>
                          </a:solidFill>
                        </a:rPr>
                        <a:t>하는지의</a:t>
                      </a:r>
                    </a:p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0" spc="-100" baseline="0" dirty="0" smtClean="0">
                          <a:solidFill>
                            <a:schemeClr val="tx1"/>
                          </a:solidFill>
                        </a:rPr>
                        <a:t>여부</a:t>
                      </a:r>
                      <a:endParaRPr lang="en-US" altLang="ko-KR" sz="2400" b="0" spc="-1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0" spc="-100" baseline="0" dirty="0" smtClean="0">
                          <a:solidFill>
                            <a:schemeClr val="tx1"/>
                          </a:solidFill>
                        </a:rPr>
                        <a:t>값을</a:t>
                      </a:r>
                    </a:p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0" spc="-100" baseline="0" dirty="0" smtClean="0">
                          <a:solidFill>
                            <a:schemeClr val="tx1"/>
                          </a:solidFill>
                        </a:rPr>
                        <a:t>전달하지</a:t>
                      </a:r>
                    </a:p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0" spc="-100" baseline="0" dirty="0" smtClean="0">
                          <a:solidFill>
                            <a:schemeClr val="tx1"/>
                          </a:solidFill>
                        </a:rPr>
                        <a:t>않음</a:t>
                      </a:r>
                      <a:endParaRPr lang="ko-KR" altLang="en-US" sz="2400" b="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void f1( )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  …;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en-US" altLang="ko-KR" sz="2400" b="0" spc="-100" baseline="0" dirty="0" err="1" smtClean="0">
                          <a:solidFill>
                            <a:schemeClr val="tx1"/>
                          </a:solidFill>
                        </a:rPr>
                        <a:t>printf</a:t>
                      </a: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("123\n");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  return; //</a:t>
                      </a:r>
                      <a:r>
                        <a:rPr lang="ko-KR" altLang="en-US" sz="2400" b="0" spc="-100" baseline="0" dirty="0" smtClean="0">
                          <a:solidFill>
                            <a:schemeClr val="tx1"/>
                          </a:solidFill>
                        </a:rPr>
                        <a:t>생략 가능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}//</a:t>
                      </a:r>
                      <a:r>
                        <a:rPr lang="ko-KR" altLang="en-US" sz="2400" b="0" spc="-100" baseline="0" dirty="0" smtClean="0">
                          <a:solidFill>
                            <a:schemeClr val="tx1"/>
                          </a:solidFill>
                        </a:rPr>
                        <a:t>호출 위치로 자동 복귀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ko-KR" altLang="en-US" sz="2400" b="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f2( )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en-US" altLang="ko-KR" sz="2400" b="0" spc="-100" baseline="0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t;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  t = 123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en-US" altLang="ko-KR" sz="2400" b="0" spc="-250" baseline="0" dirty="0" smtClean="0">
                          <a:solidFill>
                            <a:schemeClr val="tx1"/>
                          </a:solidFill>
                        </a:rPr>
                        <a:t>return t;//</a:t>
                      </a:r>
                      <a:r>
                        <a:rPr lang="ko-KR" altLang="en-US" sz="2400" b="0" spc="-250" baseline="0" dirty="0" smtClean="0">
                          <a:solidFill>
                            <a:schemeClr val="tx1"/>
                          </a:solidFill>
                        </a:rPr>
                        <a:t>생략 불가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ko-KR" altLang="en-US" sz="2400" b="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함수의 정의 및 사용</a:t>
            </a:r>
          </a:p>
        </p:txBody>
      </p:sp>
      <p:sp>
        <p:nvSpPr>
          <p:cNvPr id="2" name="직사각형 1"/>
          <p:cNvSpPr/>
          <p:nvPr/>
        </p:nvSpPr>
        <p:spPr>
          <a:xfrm>
            <a:off x="3115686" y="5775647"/>
            <a:ext cx="3034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dirty="0" smtClean="0"/>
              <a:t>▲함수의 </a:t>
            </a:r>
            <a:r>
              <a:rPr lang="en-US" altLang="ko-KR" sz="2400" dirty="0"/>
              <a:t>4</a:t>
            </a:r>
            <a:r>
              <a:rPr lang="ko-KR" altLang="en-US" sz="2400" dirty="0"/>
              <a:t>가지 형태</a:t>
            </a:r>
          </a:p>
        </p:txBody>
      </p:sp>
    </p:spTree>
    <p:extLst>
      <p:ext uri="{BB962C8B-B14F-4D97-AF65-F5344CB8AC3E}">
        <p14:creationId xmlns:p14="http://schemas.microsoft.com/office/powerpoint/2010/main" val="272064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배열</a:t>
            </a: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en-US" altLang="ko-KR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1</a:t>
            </a:r>
            <a:r>
              <a:rPr lang="ko-KR" altLang="en-US" sz="3400" b="1">
                <a:solidFill>
                  <a:schemeClr val="accent4">
                    <a:lumMod val="75000"/>
                  </a:schemeClr>
                </a:solidFill>
                <a:latin typeface="+mn-ea"/>
              </a:rPr>
              <a:t>차원 배열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</a:t>
            </a:fld>
            <a:endParaRPr lang="ko-KR" altLang="en-US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052771"/>
              </p:ext>
            </p:extLst>
          </p:nvPr>
        </p:nvGraphicFramePr>
        <p:xfrm>
          <a:off x="1077226" y="1628800"/>
          <a:ext cx="7488832" cy="4199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28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형태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531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/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자료형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이름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개수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];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같은 자료형을 가지는 배열 선언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7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기본 코드</a:t>
                      </a:r>
                      <a:endParaRPr lang="en-US" altLang="ko-KR" sz="2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531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/>
                      <a:r>
                        <a:rPr lang="en-US" altLang="ko-KR" sz="2400" b="0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 a[10];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정숫값을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개 저장하는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라는 이름의 배열 선언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a[0], a[1], a[2], a[3], a[4], a[5], a[6], a[7], a[8],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a[9]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가 만들어진다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53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90</a:t>
            </a:fld>
            <a:endParaRPr lang="ko-KR" altLang="en-US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055445"/>
              </p:ext>
            </p:extLst>
          </p:nvPr>
        </p:nvGraphicFramePr>
        <p:xfrm>
          <a:off x="179512" y="1518539"/>
          <a:ext cx="8712967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5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6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563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523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5665">
                <a:tc rowSpan="2" gridSpan="2"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1" spc="-100" baseline="0" dirty="0" smtClean="0">
                          <a:solidFill>
                            <a:schemeClr val="tx1"/>
                          </a:solidFill>
                        </a:rPr>
                        <a:t>구분</a:t>
                      </a:r>
                      <a:endParaRPr lang="en-US" altLang="ko-KR" sz="2400" b="1" spc="-1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latinLnBrk="1"/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1" spc="-100" baseline="0" dirty="0" smtClean="0">
                          <a:solidFill>
                            <a:schemeClr val="tx1"/>
                          </a:solidFill>
                        </a:rPr>
                        <a:t>호출했던 위치에 값을 가져다 놓는지의 여부</a:t>
                      </a:r>
                      <a:endParaRPr lang="ko-KR" altLang="en-US" sz="2400" b="1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665">
                <a:tc gridSpan="2" vMerge="1">
                  <a:txBody>
                    <a:bodyPr/>
                    <a:lstStyle/>
                    <a:p>
                      <a:pPr algn="ctr" latinLnBrk="1"/>
                      <a:endParaRPr lang="en-US" altLang="ko-KR" sz="2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 latinLnBrk="1"/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1" spc="-100" baseline="0" dirty="0" smtClean="0">
                          <a:solidFill>
                            <a:schemeClr val="tx1"/>
                          </a:solidFill>
                        </a:rPr>
                        <a:t>가져다 놓지 않고 복귀</a:t>
                      </a:r>
                      <a:endParaRPr lang="ko-KR" altLang="en-US" sz="2400" b="1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1" spc="-100" baseline="0" dirty="0" smtClean="0">
                          <a:solidFill>
                            <a:schemeClr val="tx1"/>
                          </a:solidFill>
                        </a:rPr>
                        <a:t>가져다 놓으며 복귀</a:t>
                      </a:r>
                      <a:endParaRPr lang="ko-KR" altLang="en-US" sz="2400" b="1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086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0" spc="-100" baseline="0" dirty="0" smtClean="0">
                          <a:solidFill>
                            <a:schemeClr val="tx1"/>
                          </a:solidFill>
                        </a:rPr>
                        <a:t>함수에</a:t>
                      </a:r>
                    </a:p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0" spc="-100" baseline="0" dirty="0" smtClean="0">
                          <a:solidFill>
                            <a:schemeClr val="tx1"/>
                          </a:solidFill>
                        </a:rPr>
                        <a:t>값을</a:t>
                      </a:r>
                    </a:p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0" spc="-100" baseline="0" dirty="0" smtClean="0">
                          <a:solidFill>
                            <a:schemeClr val="tx1"/>
                          </a:solidFill>
                        </a:rPr>
                        <a:t>전달</a:t>
                      </a:r>
                    </a:p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0" spc="-100" baseline="0" dirty="0" smtClean="0">
                          <a:solidFill>
                            <a:schemeClr val="tx1"/>
                          </a:solidFill>
                        </a:rPr>
                        <a:t>하는지의</a:t>
                      </a:r>
                    </a:p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0" spc="-100" baseline="0" dirty="0" smtClean="0">
                          <a:solidFill>
                            <a:schemeClr val="tx1"/>
                          </a:solidFill>
                        </a:rPr>
                        <a:t>여부</a:t>
                      </a:r>
                      <a:endParaRPr lang="en-US" altLang="ko-KR" sz="2400" b="0" spc="-1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0" spc="-100" baseline="0" dirty="0" smtClean="0">
                          <a:solidFill>
                            <a:schemeClr val="tx1"/>
                          </a:solidFill>
                        </a:rPr>
                        <a:t>값을</a:t>
                      </a:r>
                    </a:p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b="0" spc="-100" baseline="0" dirty="0" smtClean="0">
                          <a:solidFill>
                            <a:schemeClr val="tx1"/>
                          </a:solidFill>
                        </a:rPr>
                        <a:t>전달함</a:t>
                      </a:r>
                      <a:endParaRPr lang="ko-KR" altLang="en-US" sz="2400" b="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void f3(</a:t>
                      </a:r>
                      <a:r>
                        <a:rPr lang="en-US" altLang="ko-KR" sz="2400" b="0" spc="-100" baseline="0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k)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…;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  while(k- -)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en-US" altLang="ko-KR" sz="2400" b="0" spc="-100" baseline="0" dirty="0" err="1" smtClean="0">
                          <a:solidFill>
                            <a:schemeClr val="tx1"/>
                          </a:solidFill>
                        </a:rPr>
                        <a:t>printf</a:t>
                      </a: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("123\n");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  return; //</a:t>
                      </a:r>
                      <a:r>
                        <a:rPr lang="ko-KR" altLang="en-US" sz="2400" b="0" spc="-100" baseline="0" smtClean="0">
                          <a:solidFill>
                            <a:schemeClr val="tx1"/>
                          </a:solidFill>
                        </a:rPr>
                        <a:t>생략 가능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}//</a:t>
                      </a:r>
                      <a:r>
                        <a:rPr lang="ko-KR" altLang="en-US" sz="2400" b="0" spc="-100" baseline="0" smtClean="0">
                          <a:solidFill>
                            <a:schemeClr val="tx1"/>
                          </a:solidFill>
                        </a:rPr>
                        <a:t>호출 위치로 자동 복귀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ko-KR" altLang="en-US" sz="2400" b="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f4(</a:t>
                      </a:r>
                      <a:r>
                        <a:rPr lang="en-US" altLang="ko-KR" sz="2400" b="0" spc="-100" baseline="0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k)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en-US" altLang="ko-KR" sz="2400" b="0" spc="-100" baseline="0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t = 0;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  while(k--)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  t += 123;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   return t;//</a:t>
                      </a:r>
                      <a:r>
                        <a:rPr lang="ko-KR" altLang="en-US" sz="2400" b="0" spc="-100" baseline="0" dirty="0" smtClean="0">
                          <a:solidFill>
                            <a:schemeClr val="tx1"/>
                          </a:solidFill>
                        </a:rPr>
                        <a:t>생략 불가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2400" b="0" spc="-100" baseline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ko-KR" altLang="en-US" sz="2400" b="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함수의 정의 및 사용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3115686" y="5877272"/>
            <a:ext cx="3034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dirty="0" smtClean="0"/>
              <a:t>▲함수의 </a:t>
            </a:r>
            <a:r>
              <a:rPr lang="en-US" altLang="ko-KR" sz="2400" dirty="0"/>
              <a:t>4</a:t>
            </a:r>
            <a:r>
              <a:rPr lang="ko-KR" altLang="en-US" sz="2400" dirty="0"/>
              <a:t>가지 형태</a:t>
            </a:r>
          </a:p>
        </p:txBody>
      </p:sp>
    </p:spTree>
    <p:extLst>
      <p:ext uri="{BB962C8B-B14F-4D97-AF65-F5344CB8AC3E}">
        <p14:creationId xmlns:p14="http://schemas.microsoft.com/office/powerpoint/2010/main" val="181174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함수의 정의 및 사용</a:t>
            </a: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35564" y="1602201"/>
            <a:ext cx="80512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함수를 정의할 때 사용하는 </a:t>
            </a:r>
            <a:r>
              <a:rPr lang="en-US" altLang="ko-KR" sz="3000" dirty="0">
                <a:latin typeface="+mn-ea"/>
              </a:rPr>
              <a:t>void</a:t>
            </a:r>
            <a:r>
              <a:rPr lang="ko-KR" altLang="en-US" sz="3000" dirty="0">
                <a:latin typeface="+mn-ea"/>
              </a:rPr>
              <a:t>는 함수가 호출된 후 복귀할 때 호출했던 위치로 </a:t>
            </a:r>
            <a:r>
              <a:rPr lang="ko-KR" altLang="en-US" sz="3000" dirty="0" smtClean="0">
                <a:latin typeface="+mn-ea"/>
              </a:rPr>
              <a:t>아무런 </a:t>
            </a:r>
            <a:r>
              <a:rPr lang="ko-KR" altLang="en-US" sz="3000" dirty="0">
                <a:latin typeface="+mn-ea"/>
              </a:rPr>
              <a:t>값을 가져다 놓지 않고 복귀한다는 의미이다</a:t>
            </a:r>
            <a:r>
              <a:rPr lang="en-US" altLang="ko-KR" sz="3000" dirty="0">
                <a:latin typeface="+mn-ea"/>
              </a:rPr>
              <a:t>. void</a:t>
            </a:r>
            <a:r>
              <a:rPr lang="ko-KR" altLang="en-US" sz="3000" dirty="0">
                <a:latin typeface="+mn-ea"/>
              </a:rPr>
              <a:t>를 제외한 </a:t>
            </a:r>
            <a:r>
              <a:rPr lang="en-US" altLang="ko-KR" sz="3000" dirty="0" err="1">
                <a:latin typeface="+mn-ea"/>
              </a:rPr>
              <a:t>int</a:t>
            </a:r>
            <a:r>
              <a:rPr lang="en-US" altLang="ko-KR" sz="3000" dirty="0">
                <a:latin typeface="+mn-ea"/>
              </a:rPr>
              <a:t>, float, char </a:t>
            </a:r>
            <a:r>
              <a:rPr lang="ko-KR" altLang="en-US" sz="3000" dirty="0">
                <a:latin typeface="+mn-ea"/>
              </a:rPr>
              <a:t>등은 </a:t>
            </a:r>
            <a:r>
              <a:rPr lang="ko-KR" altLang="en-US" sz="3000" dirty="0" smtClean="0">
                <a:latin typeface="+mn-ea"/>
              </a:rPr>
              <a:t>호출했던 </a:t>
            </a:r>
            <a:r>
              <a:rPr lang="ko-KR" altLang="en-US" sz="3000" dirty="0">
                <a:latin typeface="+mn-ea"/>
              </a:rPr>
              <a:t>위치에 그 </a:t>
            </a:r>
            <a:r>
              <a:rPr lang="ko-KR" altLang="en-US" sz="3000" dirty="0" err="1">
                <a:latin typeface="+mn-ea"/>
              </a:rPr>
              <a:t>자료형의</a:t>
            </a:r>
            <a:r>
              <a:rPr lang="ko-KR" altLang="en-US" sz="3000" dirty="0">
                <a:latin typeface="+mn-ea"/>
              </a:rPr>
              <a:t> 값을 가져다 놓으면서 복귀한다는 의미이다</a:t>
            </a:r>
            <a:r>
              <a:rPr lang="en-US" altLang="ko-KR" sz="3000" dirty="0">
                <a:latin typeface="+mn-ea"/>
              </a:rPr>
              <a:t>.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91</a:t>
            </a:fld>
            <a:endParaRPr lang="ko-KR" altLang="en-US"/>
          </a:p>
        </p:txBody>
      </p:sp>
      <p:sp>
        <p:nvSpPr>
          <p:cNvPr id="2" name="타원 1"/>
          <p:cNvSpPr/>
          <p:nvPr/>
        </p:nvSpPr>
        <p:spPr>
          <a:xfrm>
            <a:off x="971600" y="4739671"/>
            <a:ext cx="1512168" cy="136815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 smtClean="0">
                <a:solidFill>
                  <a:schemeClr val="tx1"/>
                </a:solidFill>
              </a:rPr>
              <a:t>return</a:t>
            </a:r>
            <a:endParaRPr lang="ko-KR" altLang="en-US" sz="2400" dirty="0">
              <a:solidFill>
                <a:schemeClr val="tx1"/>
              </a:solidFill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2771800" y="4744744"/>
            <a:ext cx="1584176" cy="50405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 smtClean="0">
                <a:solidFill>
                  <a:schemeClr val="tx1"/>
                </a:solidFill>
              </a:rPr>
              <a:t>return;</a:t>
            </a:r>
            <a:endParaRPr lang="ko-KR" altLang="en-US" sz="2400">
              <a:solidFill>
                <a:schemeClr val="tx1"/>
              </a:solidFill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2771800" y="5611702"/>
            <a:ext cx="1584176" cy="50405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 smtClean="0">
                <a:solidFill>
                  <a:schemeClr val="tx1"/>
                </a:solidFill>
              </a:rPr>
              <a:t>return </a:t>
            </a:r>
            <a:r>
              <a:rPr lang="ko-KR" altLang="en-US" sz="2400" smtClean="0">
                <a:solidFill>
                  <a:schemeClr val="tx1"/>
                </a:solidFill>
              </a:rPr>
              <a:t>값</a:t>
            </a:r>
            <a:r>
              <a:rPr lang="en-US" altLang="ko-KR" sz="2400" dirty="0">
                <a:solidFill>
                  <a:schemeClr val="tx1"/>
                </a:solidFill>
              </a:rPr>
              <a:t>;</a:t>
            </a:r>
            <a:endParaRPr lang="ko-KR" altLang="en-US" sz="240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4716016" y="4464523"/>
            <a:ext cx="3970784" cy="7646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spc="-150" dirty="0" smtClean="0">
                <a:solidFill>
                  <a:schemeClr val="tx1"/>
                </a:solidFill>
              </a:rPr>
              <a:t>함수를 호출했던 위치로 복귀</a:t>
            </a:r>
            <a:endParaRPr lang="ko-KR" altLang="en-US" sz="2400" spc="-150" dirty="0">
              <a:solidFill>
                <a:schemeClr val="tx1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721599" y="5611702"/>
            <a:ext cx="3970784" cy="7646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dirty="0">
                <a:solidFill>
                  <a:schemeClr val="tx1"/>
                </a:solidFill>
              </a:rPr>
              <a:t>함수를 호출했던 </a:t>
            </a:r>
            <a:r>
              <a:rPr lang="ko-KR" altLang="en-US" sz="2400" dirty="0" smtClean="0">
                <a:solidFill>
                  <a:schemeClr val="tx1"/>
                </a:solidFill>
              </a:rPr>
              <a:t>위치에 </a:t>
            </a:r>
            <a:r>
              <a:rPr lang="ko-KR" altLang="en-US" sz="2400" dirty="0">
                <a:solidFill>
                  <a:schemeClr val="tx1"/>
                </a:solidFill>
              </a:rPr>
              <a:t>값을 가져다 놓으며 </a:t>
            </a:r>
            <a:r>
              <a:rPr lang="ko-KR" altLang="en-US" sz="2400" dirty="0" smtClean="0">
                <a:solidFill>
                  <a:schemeClr val="tx1"/>
                </a:solidFill>
              </a:rPr>
              <a:t>복귀</a:t>
            </a:r>
            <a:endParaRPr lang="ko-KR" altLang="en-US" sz="2400" dirty="0">
              <a:solidFill>
                <a:schemeClr val="tx1"/>
              </a:solidFill>
            </a:endParaRPr>
          </a:p>
        </p:txBody>
      </p:sp>
      <p:cxnSp>
        <p:nvCxnSpPr>
          <p:cNvPr id="8" name="직선 연결선 7"/>
          <p:cNvCxnSpPr>
            <a:stCxn id="2" idx="6"/>
            <a:endCxn id="4" idx="1"/>
          </p:cNvCxnSpPr>
          <p:nvPr/>
        </p:nvCxnSpPr>
        <p:spPr>
          <a:xfrm flipV="1">
            <a:off x="2483768" y="4996772"/>
            <a:ext cx="288032" cy="426975"/>
          </a:xfrm>
          <a:prstGeom prst="line">
            <a:avLst/>
          </a:prstGeom>
          <a:ln w="889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>
            <a:stCxn id="2" idx="6"/>
            <a:endCxn id="9" idx="1"/>
          </p:cNvCxnSpPr>
          <p:nvPr/>
        </p:nvCxnSpPr>
        <p:spPr>
          <a:xfrm>
            <a:off x="2483768" y="5423747"/>
            <a:ext cx="288032" cy="439983"/>
          </a:xfrm>
          <a:prstGeom prst="line">
            <a:avLst/>
          </a:prstGeom>
          <a:ln w="889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>
            <a:stCxn id="4" idx="3"/>
            <a:endCxn id="6" idx="1"/>
          </p:cNvCxnSpPr>
          <p:nvPr/>
        </p:nvCxnSpPr>
        <p:spPr>
          <a:xfrm flipV="1">
            <a:off x="4355976" y="4846862"/>
            <a:ext cx="360040" cy="149910"/>
          </a:xfrm>
          <a:prstGeom prst="line">
            <a:avLst/>
          </a:prstGeom>
          <a:ln w="889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>
            <a:stCxn id="9" idx="3"/>
            <a:endCxn id="12" idx="1"/>
          </p:cNvCxnSpPr>
          <p:nvPr/>
        </p:nvCxnSpPr>
        <p:spPr>
          <a:xfrm>
            <a:off x="4355976" y="5863730"/>
            <a:ext cx="365623" cy="130311"/>
          </a:xfrm>
          <a:prstGeom prst="line">
            <a:avLst/>
          </a:prstGeom>
          <a:ln w="889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1406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23395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chemeClr val="tx1"/>
                </a:solidFill>
              </a:rPr>
              <a:t>정수 </a:t>
            </a:r>
            <a:r>
              <a:rPr lang="en-US" altLang="ko-KR" sz="3000" b="1" dirty="0">
                <a:solidFill>
                  <a:schemeClr val="tx1"/>
                </a:solidFill>
              </a:rPr>
              <a:t>n</a:t>
            </a:r>
            <a:r>
              <a:rPr lang="ko-KR" altLang="en-US" sz="3000" b="1" dirty="0">
                <a:solidFill>
                  <a:schemeClr val="tx1"/>
                </a:solidFill>
              </a:rPr>
              <a:t>이 입력되었을 때</a:t>
            </a:r>
            <a:r>
              <a:rPr lang="en-US" altLang="ko-KR" sz="3000" b="1" dirty="0">
                <a:solidFill>
                  <a:schemeClr val="tx1"/>
                </a:solidFill>
              </a:rPr>
              <a:t>, n</a:t>
            </a:r>
            <a:r>
              <a:rPr lang="ko-KR" altLang="en-US" sz="3000" b="1" dirty="0">
                <a:solidFill>
                  <a:schemeClr val="tx1"/>
                </a:solidFill>
              </a:rPr>
              <a:t>개의 별</a:t>
            </a:r>
            <a:r>
              <a:rPr lang="en-US" altLang="ko-KR" sz="3000" b="1" dirty="0">
                <a:solidFill>
                  <a:schemeClr val="tx1"/>
                </a:solidFill>
              </a:rPr>
              <a:t>(‘*’)</a:t>
            </a:r>
            <a:r>
              <a:rPr lang="ko-KR" altLang="en-US" sz="3000" b="1" dirty="0">
                <a:solidFill>
                  <a:schemeClr val="tx1"/>
                </a:solidFill>
              </a:rPr>
              <a:t>을 출력하는 프로그램을 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.(</a:t>
            </a:r>
            <a:r>
              <a:rPr lang="ko-KR" altLang="en-US" sz="3000" b="1" dirty="0">
                <a:solidFill>
                  <a:schemeClr val="tx1"/>
                </a:solidFill>
              </a:rPr>
              <a:t>단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별을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출력하기 </a:t>
            </a:r>
            <a:r>
              <a:rPr lang="ko-KR" altLang="en-US" sz="3000" b="1" dirty="0">
                <a:solidFill>
                  <a:schemeClr val="tx1"/>
                </a:solidFill>
              </a:rPr>
              <a:t>위해서 </a:t>
            </a:r>
            <a:r>
              <a:rPr lang="en-US" altLang="ko-KR" sz="3000" b="1" dirty="0">
                <a:solidFill>
                  <a:schemeClr val="tx1"/>
                </a:solidFill>
              </a:rPr>
              <a:t>f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( ) </a:t>
            </a:r>
            <a:r>
              <a:rPr lang="ko-KR" altLang="en-US" sz="3000" b="1" dirty="0">
                <a:solidFill>
                  <a:schemeClr val="tx1"/>
                </a:solidFill>
              </a:rPr>
              <a:t>함수를 사용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1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=n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=10000)</a:t>
            </a:r>
          </a:p>
          <a:p>
            <a:pPr algn="just">
              <a:buSzPct val="70000"/>
            </a:pPr>
            <a:endParaRPr lang="en-US" altLang="ko-KR" sz="2400" dirty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첫 줄에 출력할 별의 개수</a:t>
            </a:r>
            <a:r>
              <a:rPr lang="en-US" altLang="ko-KR" sz="2400" dirty="0">
                <a:solidFill>
                  <a:schemeClr val="tx1"/>
                </a:solidFill>
              </a:rPr>
              <a:t>(n)</a:t>
            </a:r>
            <a:r>
              <a:rPr lang="ko-KR" altLang="en-US" sz="2400" dirty="0">
                <a:solidFill>
                  <a:schemeClr val="tx1"/>
                </a:solidFill>
              </a:rPr>
              <a:t>가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개의 별을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        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5 </a:t>
            </a:r>
            <a:r>
              <a:rPr lang="en-US" altLang="ko-KR" sz="2400" dirty="0" smtClean="0">
                <a:solidFill>
                  <a:schemeClr val="tx1"/>
                </a:solidFill>
              </a:rPr>
              <a:t>                        *****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92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40414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별 </a:t>
            </a:r>
            <a:r>
              <a:rPr lang="en-US" altLang="ko-KR" sz="3000" b="1" dirty="0">
                <a:solidFill>
                  <a:schemeClr val="accent2"/>
                </a:solidFill>
              </a:rPr>
              <a:t>n</a:t>
            </a:r>
            <a:r>
              <a:rPr lang="ko-KR" altLang="en-US" sz="3000" b="1">
                <a:solidFill>
                  <a:schemeClr val="accent2"/>
                </a:solidFill>
              </a:rPr>
              <a:t>개 출력하기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582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93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11560" y="1452897"/>
            <a:ext cx="8013965" cy="5272110"/>
            <a:chOff x="698512" y="1451309"/>
            <a:chExt cx="8013965" cy="5272110"/>
          </a:xfrm>
        </p:grpSpPr>
        <p:sp>
          <p:nvSpPr>
            <p:cNvPr id="17" name="object 23"/>
            <p:cNvSpPr/>
            <p:nvPr/>
          </p:nvSpPr>
          <p:spPr>
            <a:xfrm>
              <a:off x="698512" y="1916833"/>
              <a:ext cx="535443" cy="4806586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>
                <a:lnSpc>
                  <a:spcPts val="2500"/>
                </a:lnSpc>
              </a:pPr>
              <a:r>
                <a:rPr lang="en-US" sz="2400" dirty="0"/>
                <a:t>01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02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03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04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05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06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07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08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09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10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11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12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13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14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15</a:t>
              </a:r>
              <a:endParaRPr lang="en-US" sz="2400" dirty="0" smtClean="0"/>
            </a:p>
          </p:txBody>
        </p:sp>
        <p:sp>
          <p:nvSpPr>
            <p:cNvPr id="18" name="object 24"/>
            <p:cNvSpPr/>
            <p:nvPr/>
          </p:nvSpPr>
          <p:spPr>
            <a:xfrm>
              <a:off x="1259632" y="1914890"/>
              <a:ext cx="7452845" cy="4806586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pPr>
                <a:lnSpc>
                  <a:spcPts val="2500"/>
                </a:lnSpc>
              </a:pPr>
              <a:r>
                <a:rPr lang="en-US" altLang="ko-KR" sz="2400" dirty="0"/>
                <a:t>#include &lt;</a:t>
              </a:r>
              <a:r>
                <a:rPr lang="en-US" altLang="ko-KR" sz="2400" dirty="0" err="1"/>
                <a:t>stdio.h</a:t>
              </a:r>
              <a:r>
                <a:rPr lang="en-US" altLang="ko-KR" sz="2400" dirty="0"/>
                <a:t>&gt;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 err="1"/>
                <a:t>int</a:t>
              </a:r>
              <a:r>
                <a:rPr lang="en-US" altLang="ko-KR" sz="2400" dirty="0"/>
                <a:t> n;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/>
                <a:t>void f( ) //'*'</a:t>
              </a:r>
              <a:r>
                <a:rPr lang="ko-KR" altLang="en-US" sz="2400" dirty="0"/>
                <a:t>을 </a:t>
              </a:r>
              <a:r>
                <a:rPr lang="en-US" altLang="ko-KR" sz="2400" dirty="0"/>
                <a:t>1</a:t>
              </a:r>
              <a:r>
                <a:rPr lang="ko-KR" altLang="en-US" sz="2400" dirty="0"/>
                <a:t>개 출력하는 함수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/>
                <a:t>{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 smtClean="0"/>
                <a:t>    </a:t>
              </a:r>
              <a:r>
                <a:rPr lang="en-US" altLang="ko-KR" sz="2400" dirty="0" err="1" smtClean="0"/>
                <a:t>printf</a:t>
              </a:r>
              <a:r>
                <a:rPr lang="en-US" altLang="ko-KR" sz="2400" dirty="0"/>
                <a:t>("*");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 smtClean="0"/>
                <a:t>    return</a:t>
              </a:r>
              <a:r>
                <a:rPr lang="en-US" altLang="ko-KR" sz="2400" dirty="0"/>
                <a:t>; //</a:t>
              </a:r>
              <a:r>
                <a:rPr lang="ko-KR" altLang="en-US" sz="2400" dirty="0"/>
                <a:t>생략 가능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/>
                <a:t>} //</a:t>
              </a:r>
              <a:r>
                <a:rPr lang="ko-KR" altLang="en-US" sz="2400" dirty="0"/>
                <a:t>코드 블록의 끝에서 함수 실행 이전 위치로 </a:t>
              </a:r>
              <a:r>
                <a:rPr lang="ko-KR" altLang="en-US" sz="2400" dirty="0" smtClean="0"/>
                <a:t>복귀</a:t>
              </a:r>
              <a:endParaRPr lang="en-US" altLang="ko-KR" sz="2400" dirty="0" smtClean="0"/>
            </a:p>
            <a:p>
              <a:pPr>
                <a:lnSpc>
                  <a:spcPts val="2500"/>
                </a:lnSpc>
              </a:pPr>
              <a:endParaRPr lang="ko-KR" altLang="en-US" sz="2400" dirty="0"/>
            </a:p>
            <a:p>
              <a:pPr>
                <a:lnSpc>
                  <a:spcPts val="2500"/>
                </a:lnSpc>
              </a:pPr>
              <a:r>
                <a:rPr lang="en-US" altLang="ko-KR" sz="2400" dirty="0" err="1"/>
                <a:t>int</a:t>
              </a:r>
              <a:r>
                <a:rPr lang="en-US" altLang="ko-KR" sz="2400" dirty="0"/>
                <a:t> main( )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/>
                <a:t>{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 smtClean="0"/>
                <a:t>    </a:t>
              </a:r>
              <a:r>
                <a:rPr lang="en-US" altLang="ko-KR" sz="2400" dirty="0" err="1" smtClean="0"/>
                <a:t>scanf</a:t>
              </a:r>
              <a:r>
                <a:rPr lang="en-US" altLang="ko-KR" sz="2400" dirty="0"/>
                <a:t>("%d", &amp;n</a:t>
              </a:r>
              <a:r>
                <a:rPr lang="en-US" altLang="ko-KR" sz="2400" dirty="0" smtClean="0"/>
                <a:t>);</a:t>
              </a:r>
            </a:p>
            <a:p>
              <a:pPr>
                <a:lnSpc>
                  <a:spcPts val="2500"/>
                </a:lnSpc>
              </a:pPr>
              <a:endParaRPr lang="en-US" altLang="ko-KR" sz="2400" dirty="0"/>
            </a:p>
            <a:p>
              <a:pPr>
                <a:lnSpc>
                  <a:spcPts val="2500"/>
                </a:lnSpc>
              </a:pPr>
              <a:r>
                <a:rPr lang="en-US" altLang="ko-KR" sz="2400" dirty="0" smtClean="0"/>
                <a:t>    for(</a:t>
              </a:r>
              <a:r>
                <a:rPr lang="en-US" altLang="ko-KR" sz="2400" dirty="0" err="1" smtClean="0"/>
                <a:t>int</a:t>
              </a:r>
              <a:r>
                <a:rPr lang="en-US" altLang="ko-KR" sz="2400" dirty="0" smtClean="0"/>
                <a:t> </a:t>
              </a:r>
              <a:r>
                <a:rPr lang="en-US" altLang="ko-KR" sz="2400" dirty="0" err="1"/>
                <a:t>i</a:t>
              </a:r>
              <a:r>
                <a:rPr lang="en-US" altLang="ko-KR" sz="2400" dirty="0"/>
                <a:t> = 1; </a:t>
              </a:r>
              <a:r>
                <a:rPr lang="en-US" altLang="ko-KR" sz="2400" dirty="0" err="1"/>
                <a:t>i</a:t>
              </a:r>
              <a:r>
                <a:rPr lang="en-US" altLang="ko-KR" sz="2400" dirty="0"/>
                <a:t> &lt;= n; </a:t>
              </a:r>
              <a:r>
                <a:rPr lang="en-US" altLang="ko-KR" sz="2400" dirty="0" err="1"/>
                <a:t>i</a:t>
              </a:r>
              <a:r>
                <a:rPr lang="en-US" altLang="ko-KR" sz="2400" dirty="0"/>
                <a:t> ++)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 smtClean="0"/>
                <a:t>        f</a:t>
              </a:r>
              <a:r>
                <a:rPr lang="en-US" altLang="ko-KR" sz="2400" dirty="0"/>
                <a:t>( );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/>
                <a:t>}</a:t>
              </a:r>
              <a:endParaRPr lang="en-US" sz="2400" dirty="0"/>
            </a:p>
          </p:txBody>
        </p:sp>
        <p:sp>
          <p:nvSpPr>
            <p:cNvPr id="19" name="object 28"/>
            <p:cNvSpPr/>
            <p:nvPr/>
          </p:nvSpPr>
          <p:spPr>
            <a:xfrm>
              <a:off x="698512" y="1451309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1560" y="833953"/>
            <a:ext cx="40414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별 </a:t>
            </a:r>
            <a:r>
              <a:rPr lang="en-US" altLang="ko-KR" sz="3000" b="1" dirty="0">
                <a:solidFill>
                  <a:schemeClr val="accent2"/>
                </a:solidFill>
              </a:rPr>
              <a:t>n</a:t>
            </a:r>
            <a:r>
              <a:rPr lang="ko-KR" altLang="en-US" sz="3000" b="1">
                <a:solidFill>
                  <a:schemeClr val="accent2"/>
                </a:solidFill>
              </a:rPr>
              <a:t>개 출력하기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5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437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94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4523" y="1675890"/>
            <a:ext cx="8018199" cy="1827705"/>
            <a:chOff x="1127921" y="2449075"/>
            <a:chExt cx="4649860" cy="809544"/>
          </a:xfrm>
        </p:grpSpPr>
        <p:sp>
          <p:nvSpPr>
            <p:cNvPr id="16" name="object 4"/>
            <p:cNvSpPr/>
            <p:nvPr/>
          </p:nvSpPr>
          <p:spPr>
            <a:xfrm>
              <a:off x="1721219" y="2636912"/>
              <a:ext cx="4056562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587562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708912"/>
              <a:ext cx="587563" cy="549707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 smtClean="0"/>
                <a:t>03~07</a:t>
              </a:r>
            </a:p>
            <a:p>
              <a:pPr algn="ctr"/>
              <a:endParaRPr lang="en-US" altLang="ko-KR" sz="2400" dirty="0"/>
            </a:p>
            <a:p>
              <a:pPr algn="ctr"/>
              <a:r>
                <a:rPr lang="en-US" altLang="ko-KR" sz="2400" dirty="0"/>
                <a:t>13~14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721219" y="2708912"/>
              <a:ext cx="4056562" cy="549707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dirty="0"/>
                <a:t>‘*’을 출력하고 이전의 위치로 복귀</a:t>
              </a:r>
              <a:r>
                <a:rPr lang="en-US" altLang="ko-KR" sz="2400" dirty="0"/>
                <a:t>(return)</a:t>
              </a:r>
              <a:r>
                <a:rPr lang="ko-KR" altLang="en-US" sz="2400" dirty="0"/>
                <a:t>하는 함수 정의</a:t>
              </a:r>
            </a:p>
            <a:p>
              <a:r>
                <a:rPr lang="en-US" altLang="ko-KR" sz="2400" dirty="0"/>
                <a:t>n</a:t>
              </a:r>
              <a:r>
                <a:rPr lang="ko-KR" altLang="en-US" sz="2400" dirty="0"/>
                <a:t>번 반복하며 </a:t>
              </a:r>
              <a:r>
                <a:rPr lang="en-US" altLang="ko-KR" sz="2400" dirty="0"/>
                <a:t>f( ) </a:t>
              </a:r>
              <a:r>
                <a:rPr lang="ko-KR" altLang="en-US" sz="2400" dirty="0"/>
                <a:t>호출</a:t>
              </a:r>
              <a:endParaRPr sz="2400" dirty="0"/>
            </a:p>
          </p:txBody>
        </p:sp>
        <p:sp>
          <p:nvSpPr>
            <p:cNvPr id="21" name="object 13"/>
            <p:cNvSpPr/>
            <p:nvPr/>
          </p:nvSpPr>
          <p:spPr>
            <a:xfrm>
              <a:off x="1127921" y="2449075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611560" y="3833991"/>
            <a:ext cx="8008311" cy="2117366"/>
            <a:chOff x="1099597" y="3854834"/>
            <a:chExt cx="4678450" cy="848664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2"/>
              <a:ext cx="4678450" cy="662596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99597" y="3854834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31560" y="833953"/>
            <a:ext cx="40414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별 </a:t>
            </a:r>
            <a:r>
              <a:rPr lang="en-US" altLang="ko-KR" sz="3000" b="1" dirty="0">
                <a:solidFill>
                  <a:schemeClr val="accent2"/>
                </a:solidFill>
              </a:rPr>
              <a:t>n</a:t>
            </a:r>
            <a:r>
              <a:rPr lang="ko-KR" altLang="en-US" sz="3000" b="1" dirty="0">
                <a:solidFill>
                  <a:schemeClr val="accent2"/>
                </a:solidFill>
              </a:rPr>
              <a:t>개 출력하기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 dirty="0">
                <a:solidFill>
                  <a:schemeClr val="accent2"/>
                </a:solidFill>
              </a:rPr>
              <a:t>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32" name="그룹 31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33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5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415" y="4634250"/>
            <a:ext cx="1295400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06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23395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chemeClr val="tx1"/>
                </a:solidFill>
              </a:rPr>
              <a:t>정수 </a:t>
            </a:r>
            <a:r>
              <a:rPr lang="en-US" altLang="ko-KR" sz="3000" b="1" dirty="0">
                <a:solidFill>
                  <a:schemeClr val="tx1"/>
                </a:solidFill>
              </a:rPr>
              <a:t>n</a:t>
            </a:r>
            <a:r>
              <a:rPr lang="ko-KR" altLang="en-US" sz="3000" b="1" dirty="0">
                <a:solidFill>
                  <a:schemeClr val="tx1"/>
                </a:solidFill>
              </a:rPr>
              <a:t>이 입력되었을 때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정수 </a:t>
            </a:r>
            <a:r>
              <a:rPr lang="en-US" altLang="ko-KR" sz="3000" b="1" dirty="0">
                <a:solidFill>
                  <a:schemeClr val="tx1"/>
                </a:solidFill>
              </a:rPr>
              <a:t>123</a:t>
            </a:r>
            <a:r>
              <a:rPr lang="ko-KR" altLang="en-US" sz="3000" b="1" dirty="0">
                <a:solidFill>
                  <a:schemeClr val="tx1"/>
                </a:solidFill>
              </a:rPr>
              <a:t>을 </a:t>
            </a:r>
            <a:r>
              <a:rPr lang="en-US" altLang="ko-KR" sz="3000" b="1" dirty="0">
                <a:solidFill>
                  <a:schemeClr val="tx1"/>
                </a:solidFill>
              </a:rPr>
              <a:t>n</a:t>
            </a:r>
            <a:r>
              <a:rPr lang="ko-KR" altLang="en-US" sz="3000" b="1" dirty="0">
                <a:solidFill>
                  <a:schemeClr val="tx1"/>
                </a:solidFill>
              </a:rPr>
              <a:t>번 더한 결과를 출력하는 프로그램을 작성해 보자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. (</a:t>
            </a:r>
            <a:r>
              <a:rPr lang="ko-KR" altLang="en-US" sz="3000" b="1" dirty="0">
                <a:solidFill>
                  <a:schemeClr val="tx1"/>
                </a:solidFill>
              </a:rPr>
              <a:t>단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 err="1">
                <a:solidFill>
                  <a:schemeClr val="tx1"/>
                </a:solidFill>
              </a:rPr>
              <a:t>리턴값이</a:t>
            </a:r>
            <a:r>
              <a:rPr lang="ko-KR" altLang="en-US" sz="3000" b="1" dirty="0">
                <a:solidFill>
                  <a:schemeClr val="tx1"/>
                </a:solidFill>
              </a:rPr>
              <a:t> 정수 </a:t>
            </a:r>
            <a:r>
              <a:rPr lang="en-US" altLang="ko-KR" sz="3000" b="1" dirty="0">
                <a:solidFill>
                  <a:schemeClr val="tx1"/>
                </a:solidFill>
              </a:rPr>
              <a:t>123</a:t>
            </a:r>
            <a:r>
              <a:rPr lang="ko-KR" altLang="en-US" sz="3000" b="1" dirty="0">
                <a:solidFill>
                  <a:schemeClr val="tx1"/>
                </a:solidFill>
              </a:rPr>
              <a:t>인 </a:t>
            </a:r>
            <a:r>
              <a:rPr lang="en-US" altLang="ko-KR" sz="3000" b="1" dirty="0">
                <a:solidFill>
                  <a:schemeClr val="tx1"/>
                </a:solidFill>
              </a:rPr>
              <a:t>f( ) </a:t>
            </a:r>
            <a:r>
              <a:rPr lang="ko-KR" altLang="en-US" sz="3000" b="1" dirty="0">
                <a:solidFill>
                  <a:schemeClr val="tx1"/>
                </a:solidFill>
              </a:rPr>
              <a:t>함수를 사용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1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=n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=10000)</a:t>
            </a:r>
          </a:p>
          <a:p>
            <a:pPr algn="just">
              <a:buSzPct val="70000"/>
            </a:pPr>
            <a:endParaRPr lang="en-US" altLang="ko-KR" sz="2400" b="1" dirty="0" smtClean="0">
              <a:solidFill>
                <a:schemeClr val="accent5"/>
              </a:solidFill>
            </a:endParaRPr>
          </a:p>
          <a:p>
            <a:pPr algn="just">
              <a:buSzPct val="70000"/>
            </a:pP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첫 줄에 더할 횟수</a:t>
            </a:r>
            <a:r>
              <a:rPr lang="en-US" altLang="ko-KR" sz="2400" dirty="0">
                <a:solidFill>
                  <a:schemeClr val="tx1"/>
                </a:solidFill>
              </a:rPr>
              <a:t>(n)</a:t>
            </a:r>
            <a:r>
              <a:rPr lang="ko-KR" altLang="en-US" sz="2400" dirty="0">
                <a:solidFill>
                  <a:schemeClr val="tx1"/>
                </a:solidFill>
              </a:rPr>
              <a:t>가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123</a:t>
            </a:r>
            <a:r>
              <a:rPr lang="ko-KR" altLang="en-US" sz="2400" dirty="0">
                <a:solidFill>
                  <a:schemeClr val="tx1"/>
                </a:solidFill>
              </a:rPr>
              <a:t>을 </a:t>
            </a: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번 더한 결과를 출력한다</a:t>
            </a:r>
            <a:r>
              <a:rPr lang="en-US" altLang="ko-KR" sz="240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4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492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95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48445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정수 </a:t>
            </a:r>
            <a:r>
              <a:rPr lang="en-US" altLang="ko-KR" sz="3000" b="1" dirty="0">
                <a:solidFill>
                  <a:schemeClr val="accent2"/>
                </a:solidFill>
              </a:rPr>
              <a:t>123 n</a:t>
            </a:r>
            <a:r>
              <a:rPr lang="ko-KR" altLang="en-US" sz="3000" b="1">
                <a:solidFill>
                  <a:schemeClr val="accent2"/>
                </a:solidFill>
              </a:rPr>
              <a:t>번 더하기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265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96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39121" y="1634661"/>
            <a:ext cx="8047679" cy="4602651"/>
            <a:chOff x="639121" y="1490646"/>
            <a:chExt cx="8047679" cy="4602651"/>
          </a:xfrm>
        </p:grpSpPr>
        <p:sp>
          <p:nvSpPr>
            <p:cNvPr id="17" name="object 23"/>
            <p:cNvSpPr/>
            <p:nvPr/>
          </p:nvSpPr>
          <p:spPr>
            <a:xfrm>
              <a:off x="698512" y="1916833"/>
              <a:ext cx="535443" cy="4176464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33955" y="1914890"/>
              <a:ext cx="7452845" cy="4176464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altLang="ko-KR" sz="2400" dirty="0"/>
                <a:t>#include &lt;</a:t>
              </a:r>
              <a:r>
                <a:rPr lang="en-US" altLang="ko-KR" sz="2400" dirty="0" err="1"/>
                <a:t>stdio.h</a:t>
              </a:r>
              <a:r>
                <a:rPr lang="en-US" altLang="ko-KR" sz="2400" dirty="0"/>
                <a:t>&gt;</a:t>
              </a:r>
            </a:p>
            <a:p>
              <a:r>
                <a:rPr lang="en-US" altLang="ko-KR" sz="2400" dirty="0" err="1"/>
                <a:t>int</a:t>
              </a:r>
              <a:r>
                <a:rPr lang="en-US" altLang="ko-KR" sz="2400" dirty="0"/>
                <a:t> n;</a:t>
              </a:r>
            </a:p>
            <a:p>
              <a:r>
                <a:rPr lang="en-US" altLang="ko-KR" sz="2400" dirty="0" err="1"/>
                <a:t>int</a:t>
              </a:r>
              <a:r>
                <a:rPr lang="en-US" altLang="ko-KR" sz="2400" dirty="0"/>
                <a:t> f( ) //</a:t>
              </a:r>
              <a:r>
                <a:rPr lang="ko-KR" altLang="en-US" sz="2400" dirty="0"/>
                <a:t>정수 </a:t>
              </a:r>
              <a:r>
                <a:rPr lang="en-US" altLang="ko-KR" sz="2400" dirty="0"/>
                <a:t>123</a:t>
              </a:r>
              <a:r>
                <a:rPr lang="ko-KR" altLang="en-US" sz="2400" dirty="0"/>
                <a:t>을 가져다 놓는 함수</a:t>
              </a:r>
            </a:p>
            <a:p>
              <a:r>
                <a:rPr lang="en-US" altLang="ko-KR" sz="2400" dirty="0"/>
                <a:t>{</a:t>
              </a:r>
            </a:p>
            <a:p>
              <a:r>
                <a:rPr lang="en-US" altLang="ko-KR" sz="2400" dirty="0" smtClean="0"/>
                <a:t>    </a:t>
              </a:r>
              <a:r>
                <a:rPr lang="en-US" altLang="ko-KR" sz="2400" dirty="0" err="1" smtClean="0"/>
                <a:t>int</a:t>
              </a:r>
              <a:r>
                <a:rPr lang="en-US" altLang="ko-KR" sz="2400" dirty="0" smtClean="0"/>
                <a:t> </a:t>
              </a:r>
              <a:r>
                <a:rPr lang="en-US" altLang="ko-KR" sz="2400" dirty="0"/>
                <a:t>t = 123; //</a:t>
              </a:r>
              <a:r>
                <a:rPr lang="ko-KR" altLang="en-US" sz="2400" dirty="0"/>
                <a:t>정수형 변수 선언 후 값 저장</a:t>
              </a:r>
            </a:p>
            <a:p>
              <a:r>
                <a:rPr lang="en-US" altLang="ko-KR" sz="2400" dirty="0" smtClean="0"/>
                <a:t>    return </a:t>
              </a:r>
              <a:r>
                <a:rPr lang="en-US" altLang="ko-KR" sz="2400" dirty="0"/>
                <a:t>t; //</a:t>
              </a:r>
              <a:r>
                <a:rPr lang="ko-KR" altLang="en-US" sz="2400" dirty="0"/>
                <a:t>생략하면 오류 발생</a:t>
              </a:r>
            </a:p>
            <a:p>
              <a:r>
                <a:rPr lang="en-US" altLang="ko-KR" sz="2400" dirty="0" smtClean="0"/>
                <a:t>}</a:t>
              </a:r>
            </a:p>
            <a:p>
              <a:endParaRPr lang="en-US" altLang="ko-KR" sz="2400" dirty="0"/>
            </a:p>
            <a:p>
              <a:r>
                <a:rPr lang="en-US" altLang="ko-KR" sz="2400" dirty="0" err="1"/>
                <a:t>int</a:t>
              </a:r>
              <a:r>
                <a:rPr lang="en-US" altLang="ko-KR" sz="2400" dirty="0"/>
                <a:t> main( )</a:t>
              </a:r>
            </a:p>
            <a:p>
              <a:r>
                <a:rPr lang="en-US" altLang="ko-KR" sz="2400" dirty="0"/>
                <a:t>{</a:t>
              </a:r>
            </a:p>
            <a:p>
              <a:r>
                <a:rPr lang="en-US" altLang="ko-KR" sz="2400" dirty="0" smtClean="0"/>
                <a:t>    </a:t>
              </a:r>
              <a:r>
                <a:rPr lang="en-US" altLang="ko-KR" sz="2400" dirty="0" err="1" smtClean="0"/>
                <a:t>int</a:t>
              </a:r>
              <a:r>
                <a:rPr lang="en-US" altLang="ko-KR" sz="2400" dirty="0" smtClean="0"/>
                <a:t> </a:t>
              </a:r>
              <a:r>
                <a:rPr lang="en-US" altLang="ko-KR" sz="2400" dirty="0"/>
                <a:t>s;</a:t>
              </a:r>
              <a:endParaRPr lang="en-US" sz="2400" dirty="0"/>
            </a:p>
          </p:txBody>
        </p:sp>
        <p:sp>
          <p:nvSpPr>
            <p:cNvPr id="19" name="object 28"/>
            <p:cNvSpPr/>
            <p:nvPr/>
          </p:nvSpPr>
          <p:spPr>
            <a:xfrm>
              <a:off x="639121" y="1490646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31560" y="833953"/>
            <a:ext cx="48445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정수 </a:t>
            </a:r>
            <a:r>
              <a:rPr lang="en-US" altLang="ko-KR" sz="3000" b="1" dirty="0">
                <a:solidFill>
                  <a:schemeClr val="accent2"/>
                </a:solidFill>
              </a:rPr>
              <a:t>123 n</a:t>
            </a:r>
            <a:r>
              <a:rPr lang="ko-KR" altLang="en-US" sz="3000" b="1">
                <a:solidFill>
                  <a:schemeClr val="accent2"/>
                </a:solidFill>
              </a:rPr>
              <a:t>번 더하기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5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773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97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698512" y="1693567"/>
            <a:ext cx="7988288" cy="3103585"/>
            <a:chOff x="698512" y="1921688"/>
            <a:chExt cx="7988288" cy="3103585"/>
          </a:xfrm>
        </p:grpSpPr>
        <p:sp>
          <p:nvSpPr>
            <p:cNvPr id="17" name="object 23"/>
            <p:cNvSpPr/>
            <p:nvPr/>
          </p:nvSpPr>
          <p:spPr>
            <a:xfrm>
              <a:off x="698512" y="1921688"/>
              <a:ext cx="535443" cy="3103585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/>
                <a:t>12</a:t>
              </a:r>
            </a:p>
            <a:p>
              <a:pPr algn="ctr"/>
              <a:r>
                <a:rPr lang="en-US" sz="2400" dirty="0"/>
                <a:t>13</a:t>
              </a:r>
            </a:p>
            <a:p>
              <a:pPr algn="ctr"/>
              <a:r>
                <a:rPr lang="en-US" sz="2400" dirty="0"/>
                <a:t>14</a:t>
              </a:r>
            </a:p>
            <a:p>
              <a:pPr algn="ctr"/>
              <a:r>
                <a:rPr lang="en-US" sz="2400" dirty="0"/>
                <a:t>15</a:t>
              </a:r>
            </a:p>
            <a:p>
              <a:pPr algn="ctr"/>
              <a:r>
                <a:rPr lang="en-US" sz="2400" dirty="0"/>
                <a:t>16</a:t>
              </a:r>
            </a:p>
            <a:p>
              <a:pPr algn="ctr"/>
              <a:r>
                <a:rPr lang="en-US" sz="2400" dirty="0"/>
                <a:t>17</a:t>
              </a:r>
            </a:p>
            <a:p>
              <a:pPr algn="ctr"/>
              <a:r>
                <a:rPr lang="en-US" sz="2400" dirty="0"/>
                <a:t>18</a:t>
              </a:r>
            </a:p>
            <a:p>
              <a:pPr algn="ctr"/>
              <a:r>
                <a:rPr lang="en-US" sz="2400" dirty="0" smtClean="0"/>
                <a:t>19</a:t>
              </a:r>
              <a:endParaRPr lang="en-US" sz="2400" dirty="0"/>
            </a:p>
          </p:txBody>
        </p:sp>
        <p:sp>
          <p:nvSpPr>
            <p:cNvPr id="18" name="object 24"/>
            <p:cNvSpPr/>
            <p:nvPr/>
          </p:nvSpPr>
          <p:spPr>
            <a:xfrm>
              <a:off x="1233955" y="1921688"/>
              <a:ext cx="7452845" cy="3103585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pt-BR" sz="2400" spc="-100" dirty="0" smtClean="0"/>
                <a:t>    scanf</a:t>
              </a:r>
              <a:r>
                <a:rPr lang="pt-BR" sz="2400" spc="-100" dirty="0"/>
                <a:t>("%d", &amp;n);</a:t>
              </a:r>
            </a:p>
            <a:p>
              <a:r>
                <a:rPr lang="pt-BR" sz="2400" spc="-100" dirty="0" smtClean="0"/>
                <a:t>    </a:t>
              </a:r>
            </a:p>
            <a:p>
              <a:r>
                <a:rPr lang="pt-BR" sz="2400" spc="-100" dirty="0"/>
                <a:t> </a:t>
              </a:r>
              <a:r>
                <a:rPr lang="pt-BR" sz="2400" spc="-100" dirty="0" smtClean="0"/>
                <a:t>   s </a:t>
              </a:r>
              <a:r>
                <a:rPr lang="pt-BR" sz="2400" spc="-100" dirty="0"/>
                <a:t>= 0;</a:t>
              </a:r>
            </a:p>
            <a:p>
              <a:r>
                <a:rPr lang="pt-BR" sz="2400" spc="-100" dirty="0" smtClean="0"/>
                <a:t>    for(int </a:t>
              </a:r>
              <a:r>
                <a:rPr lang="pt-BR" sz="2400" spc="-100" dirty="0"/>
                <a:t>i = 1; i &lt;= n; i ++)</a:t>
              </a:r>
            </a:p>
            <a:p>
              <a:r>
                <a:rPr lang="pt-BR" sz="2400" spc="-100" dirty="0" smtClean="0"/>
                <a:t>        s </a:t>
              </a:r>
              <a:r>
                <a:rPr lang="pt-BR" sz="2400" spc="-100" dirty="0"/>
                <a:t>= s+f( );</a:t>
              </a:r>
            </a:p>
            <a:p>
              <a:r>
                <a:rPr lang="pt-BR" sz="2400" spc="-100" dirty="0" smtClean="0"/>
                <a:t>    </a:t>
              </a:r>
            </a:p>
            <a:p>
              <a:r>
                <a:rPr lang="pt-BR" sz="2400" spc="-100" dirty="0"/>
                <a:t> </a:t>
              </a:r>
              <a:r>
                <a:rPr lang="pt-BR" sz="2400" spc="-100" dirty="0" smtClean="0"/>
                <a:t>   printf</a:t>
              </a:r>
              <a:r>
                <a:rPr lang="pt-BR" sz="2400" spc="-100" dirty="0"/>
                <a:t>("%d\n", s);</a:t>
              </a:r>
            </a:p>
            <a:p>
              <a:r>
                <a:rPr lang="pt-BR" sz="2400" spc="-100" dirty="0"/>
                <a:t>}</a:t>
              </a:r>
              <a:endParaRPr lang="en-US" sz="2400" spc="-100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31560" y="833953"/>
            <a:ext cx="48445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정수 </a:t>
            </a:r>
            <a:r>
              <a:rPr lang="en-US" altLang="ko-KR" sz="3000" b="1" dirty="0">
                <a:solidFill>
                  <a:schemeClr val="accent2"/>
                </a:solidFill>
              </a:rPr>
              <a:t>123 n</a:t>
            </a:r>
            <a:r>
              <a:rPr lang="ko-KR" altLang="en-US" sz="3000" b="1">
                <a:solidFill>
                  <a:schemeClr val="accent2"/>
                </a:solidFill>
              </a:rPr>
              <a:t>번 더하기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932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98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1560" y="1647974"/>
            <a:ext cx="8075239" cy="1781025"/>
            <a:chOff x="1094843" y="2469751"/>
            <a:chExt cx="4682938" cy="788868"/>
          </a:xfrm>
        </p:grpSpPr>
        <p:sp>
          <p:nvSpPr>
            <p:cNvPr id="16" name="object 4"/>
            <p:cNvSpPr/>
            <p:nvPr/>
          </p:nvSpPr>
          <p:spPr>
            <a:xfrm>
              <a:off x="1846494" y="2636912"/>
              <a:ext cx="3931287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712838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708912"/>
              <a:ext cx="712838" cy="549707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03~07</a:t>
              </a:r>
            </a:p>
            <a:p>
              <a:pPr algn="ctr"/>
              <a:r>
                <a:rPr lang="en-US" altLang="ko-KR" sz="2400" dirty="0"/>
                <a:t>15~16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846494" y="2708912"/>
              <a:ext cx="3931287" cy="549707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en-US" altLang="ko-KR" sz="2400" dirty="0"/>
                <a:t>t</a:t>
              </a:r>
              <a:r>
                <a:rPr lang="ko-KR" altLang="en-US" sz="2400" dirty="0"/>
                <a:t>의 값을 이전의 위치에 가져다 놓는 함수 정의</a:t>
              </a:r>
            </a:p>
            <a:p>
              <a:r>
                <a:rPr lang="en-US" altLang="ko-KR" sz="2400" dirty="0"/>
                <a:t>n</a:t>
              </a:r>
              <a:r>
                <a:rPr lang="ko-KR" altLang="en-US" sz="2400" dirty="0"/>
                <a:t>번 반복하며</a:t>
              </a:r>
              <a:r>
                <a:rPr lang="en-US" altLang="ko-KR" sz="2400" dirty="0"/>
                <a:t>, s </a:t>
              </a:r>
              <a:r>
                <a:rPr lang="ko-KR" altLang="en-US" sz="2400" dirty="0"/>
                <a:t>변수에 </a:t>
              </a:r>
              <a:r>
                <a:rPr lang="en-US" altLang="ko-KR" sz="2400" dirty="0"/>
                <a:t>f( )</a:t>
              </a:r>
              <a:r>
                <a:rPr lang="ko-KR" altLang="en-US" sz="2400" dirty="0"/>
                <a:t>에 의해 </a:t>
              </a:r>
              <a:r>
                <a:rPr lang="ko-KR" altLang="en-US" sz="2400" dirty="0" err="1"/>
                <a:t>리턴된</a:t>
              </a:r>
              <a:r>
                <a:rPr lang="ko-KR" altLang="en-US" sz="2400" dirty="0"/>
                <a:t> 값을 누적</a:t>
              </a:r>
              <a:endParaRPr sz="2400" dirty="0"/>
            </a:p>
          </p:txBody>
        </p:sp>
        <p:sp>
          <p:nvSpPr>
            <p:cNvPr id="21" name="object 13"/>
            <p:cNvSpPr/>
            <p:nvPr/>
          </p:nvSpPr>
          <p:spPr>
            <a:xfrm>
              <a:off x="1094843" y="2469751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611561" y="3933056"/>
            <a:ext cx="8075238" cy="2031114"/>
            <a:chOff x="1060498" y="3903058"/>
            <a:chExt cx="4717549" cy="814093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2"/>
              <a:ext cx="4678450" cy="676249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60498" y="3903058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31560" y="833953"/>
            <a:ext cx="48445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정수 </a:t>
            </a:r>
            <a:r>
              <a:rPr lang="en-US" altLang="ko-KR" sz="3000" b="1" dirty="0">
                <a:solidFill>
                  <a:schemeClr val="accent2"/>
                </a:solidFill>
              </a:rPr>
              <a:t>123 n</a:t>
            </a:r>
            <a:r>
              <a:rPr lang="ko-KR" altLang="en-US" sz="3000" b="1">
                <a:solidFill>
                  <a:schemeClr val="accent2"/>
                </a:solidFill>
              </a:rPr>
              <a:t>번 더하기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34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5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117" y="4653136"/>
            <a:ext cx="959094" cy="100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39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23395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chemeClr val="tx1"/>
                </a:solidFill>
              </a:rPr>
              <a:t>정수 </a:t>
            </a:r>
            <a:r>
              <a:rPr lang="en-US" altLang="ko-KR" sz="3000" b="1" dirty="0">
                <a:solidFill>
                  <a:schemeClr val="tx1"/>
                </a:solidFill>
              </a:rPr>
              <a:t>n</a:t>
            </a:r>
            <a:r>
              <a:rPr lang="ko-KR" altLang="en-US" sz="3000" b="1" dirty="0">
                <a:solidFill>
                  <a:schemeClr val="tx1"/>
                </a:solidFill>
              </a:rPr>
              <a:t>이 입력되었을 때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별 삼각형을 출력하는 프로그램을 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.(</a:t>
            </a:r>
            <a:r>
              <a:rPr lang="ko-KR" altLang="en-US" sz="3000" b="1" dirty="0">
                <a:solidFill>
                  <a:schemeClr val="tx1"/>
                </a:solidFill>
              </a:rPr>
              <a:t>단</a:t>
            </a:r>
            <a:r>
              <a:rPr lang="en-US" altLang="ko-KR" sz="3000" b="1" dirty="0">
                <a:solidFill>
                  <a:schemeClr val="tx1"/>
                </a:solidFill>
              </a:rPr>
              <a:t>, k</a:t>
            </a:r>
            <a:r>
              <a:rPr lang="ko-KR" altLang="en-US" sz="3000" b="1" dirty="0">
                <a:solidFill>
                  <a:schemeClr val="tx1"/>
                </a:solidFill>
              </a:rPr>
              <a:t>개의 별을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그려 </a:t>
            </a:r>
            <a:r>
              <a:rPr lang="ko-KR" altLang="en-US" sz="3000" b="1" dirty="0">
                <a:solidFill>
                  <a:schemeClr val="tx1"/>
                </a:solidFill>
              </a:rPr>
              <a:t>주는 </a:t>
            </a:r>
            <a:r>
              <a:rPr lang="en-US" altLang="ko-KR" sz="3000" b="1" dirty="0">
                <a:solidFill>
                  <a:schemeClr val="tx1"/>
                </a:solidFill>
              </a:rPr>
              <a:t>f(k) </a:t>
            </a:r>
            <a:r>
              <a:rPr lang="ko-KR" altLang="en-US" sz="3000" b="1" dirty="0">
                <a:solidFill>
                  <a:schemeClr val="tx1"/>
                </a:solidFill>
              </a:rPr>
              <a:t>함수를 사용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1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=n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=100</a:t>
            </a:r>
            <a:r>
              <a:rPr lang="en-US" altLang="ko-KR" sz="3000" b="1" dirty="0">
                <a:solidFill>
                  <a:schemeClr val="tx1"/>
                </a:solidFill>
              </a:rPr>
              <a:t>)</a:t>
            </a:r>
          </a:p>
          <a:p>
            <a:pPr algn="just">
              <a:buSzPct val="70000"/>
            </a:pP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]</a:t>
            </a:r>
            <a:endParaRPr lang="en-US" altLang="ko-KR" sz="2400" b="1" dirty="0">
              <a:solidFill>
                <a:schemeClr val="accent5"/>
              </a:solidFill>
            </a:endParaRP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첫 줄에 별 삼각형의 높이</a:t>
            </a:r>
            <a:r>
              <a:rPr lang="en-US" altLang="ko-KR" sz="2400" dirty="0">
                <a:solidFill>
                  <a:schemeClr val="tx1"/>
                </a:solidFill>
              </a:rPr>
              <a:t>(n)</a:t>
            </a:r>
            <a:r>
              <a:rPr lang="ko-KR" altLang="en-US" sz="2400" dirty="0">
                <a:solidFill>
                  <a:schemeClr val="tx1"/>
                </a:solidFill>
              </a:rPr>
              <a:t>가 입력된다</a:t>
            </a:r>
            <a:r>
              <a:rPr lang="en-US" altLang="ko-KR" sz="2400" dirty="0">
                <a:solidFill>
                  <a:schemeClr val="tx1"/>
                </a:solidFill>
              </a:rPr>
              <a:t>. 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dirty="0" smtClean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층의 별 삼각형을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 </a:t>
            </a:r>
            <a:endParaRPr lang="en-US" altLang="ko-KR" sz="2400" b="1" dirty="0" smtClean="0">
              <a:solidFill>
                <a:schemeClr val="accent5"/>
              </a:solidFill>
            </a:endParaRPr>
          </a:p>
          <a:p>
            <a:pPr algn="just">
              <a:buSzPct val="70000"/>
            </a:pPr>
            <a:r>
              <a:rPr lang="en-US" altLang="ko-KR" sz="2400" dirty="0" smtClean="0">
                <a:solidFill>
                  <a:schemeClr val="tx1"/>
                </a:solidFill>
              </a:rPr>
              <a:t>5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함수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99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290335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별 삼각형</a:t>
            </a:r>
            <a:r>
              <a:rPr lang="en-US" altLang="ko-KR" sz="3000" b="1" dirty="0">
                <a:solidFill>
                  <a:schemeClr val="accent2"/>
                </a:solidFill>
              </a:rPr>
              <a:t>(</a:t>
            </a:r>
            <a:r>
              <a:rPr lang="ko-KR" altLang="en-US" sz="3000" b="1">
                <a:solidFill>
                  <a:schemeClr val="accent2"/>
                </a:solidFill>
              </a:rPr>
              <a:t>함수</a:t>
            </a:r>
            <a:r>
              <a:rPr lang="en-US" altLang="ko-KR" sz="3000" b="1" dirty="0">
                <a:solidFill>
                  <a:schemeClr val="accent2"/>
                </a:solidFill>
              </a:rPr>
              <a:t>)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03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3683239" y="425941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r>
              <a:rPr lang="en-US" altLang="ko-KR" sz="2400" dirty="0" smtClean="0"/>
              <a:t>*</a:t>
            </a:r>
            <a:endParaRPr lang="en-US" altLang="ko-KR" sz="2400" dirty="0"/>
          </a:p>
          <a:p>
            <a:r>
              <a:rPr lang="en-US" altLang="ko-KR" sz="2400" dirty="0" smtClean="0"/>
              <a:t>**</a:t>
            </a:r>
            <a:endParaRPr lang="en-US" altLang="ko-KR" sz="2400" dirty="0"/>
          </a:p>
          <a:p>
            <a:r>
              <a:rPr lang="en-US" altLang="ko-KR" sz="2400" dirty="0"/>
              <a:t>***</a:t>
            </a:r>
          </a:p>
          <a:p>
            <a:r>
              <a:rPr lang="en-US" altLang="ko-KR" sz="2400" dirty="0"/>
              <a:t>****</a:t>
            </a:r>
          </a:p>
          <a:p>
            <a:r>
              <a:rPr lang="en-US" altLang="ko-KR" sz="2400" dirty="0"/>
              <a:t>*****</a:t>
            </a:r>
          </a:p>
        </p:txBody>
      </p:sp>
    </p:spTree>
    <p:extLst>
      <p:ext uri="{BB962C8B-B14F-4D97-AF65-F5344CB8AC3E}">
        <p14:creationId xmlns:p14="http://schemas.microsoft.com/office/powerpoint/2010/main" val="4095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10107</TotalTime>
  <Words>10788</Words>
  <Application>Microsoft Office PowerPoint</Application>
  <PresentationFormat>화면 슬라이드 쇼(4:3)</PresentationFormat>
  <Paragraphs>2900</Paragraphs>
  <Slides>157</Slides>
  <Notes>127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157</vt:i4>
      </vt:variant>
    </vt:vector>
  </HeadingPairs>
  <TitlesOfParts>
    <vt:vector size="163" baseType="lpstr">
      <vt:lpstr>나눔고딕 ExtraBold</vt:lpstr>
      <vt:lpstr>맑은 고딕</vt:lpstr>
      <vt:lpstr>-윤고딕330</vt:lpstr>
      <vt:lpstr>Arial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홍길동</dc:creator>
  <cp:lastModifiedBy>PC</cp:lastModifiedBy>
  <cp:revision>1054</cp:revision>
  <dcterms:created xsi:type="dcterms:W3CDTF">2013-09-23T15:05:50Z</dcterms:created>
  <dcterms:modified xsi:type="dcterms:W3CDTF">2021-02-17T02:58:18Z</dcterms:modified>
</cp:coreProperties>
</file>